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333" r:id="rId43"/>
    <p:sldId id="334" r:id="rId44"/>
    <p:sldId id="335" r:id="rId45"/>
    <p:sldId id="336" r:id="rId46"/>
    <p:sldId id="337"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3" r:id="rId62"/>
    <p:sldId id="317" r:id="rId63"/>
    <p:sldId id="318" r:id="rId64"/>
    <p:sldId id="319" r:id="rId65"/>
    <p:sldId id="320" r:id="rId66"/>
    <p:sldId id="321" r:id="rId67"/>
    <p:sldId id="322" r:id="rId68"/>
  </p:sldIdLst>
  <p:sldSz cx="9144000" cy="6858000" type="screen4x3"/>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7200"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7" d="100"/>
          <a:sy n="87" d="100"/>
        </p:scale>
        <p:origin x="106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1" Type="http://schemas.openxmlformats.org/officeDocument/2006/relationships/tableStyles" Target="tableStyles.xml"/><Relationship Id="rId70" Type="http://schemas.openxmlformats.org/officeDocument/2006/relationships/viewProps" Target="viewProps.xml"/><Relationship Id="rId7" Type="http://schemas.openxmlformats.org/officeDocument/2006/relationships/slide" Target="slides/slide5.xml"/><Relationship Id="rId69" Type="http://schemas.openxmlformats.org/officeDocument/2006/relationships/presProps" Target="presProps.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buFont typeface="Arial" panose="020B0604020202020204" pitchFamily="34" charset="0"/>
              <a:buNone/>
              <a:defRPr sz="1400" smtClean="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buFont typeface="Arial" panose="020B0604020202020204" pitchFamily="34" charset="0"/>
              <a:buNone/>
              <a:defRPr sz="1400" smtClean="0"/>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buFont typeface="Arial" panose="020B0604020202020204" pitchFamily="34" charset="0"/>
              <a:buNone/>
              <a:defRPr sz="1400" smtClean="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4A1AF9E-A58C-4AB8-9AC4-252EC27FB6C8}" type="slidenum">
              <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Rectangle 2"/>
          <p:cNvSpPr>
            <a:spLocks noGrp="1"/>
          </p:cNvSpPr>
          <p:nvPr>
            <p:ph type="title"/>
          </p:nvPr>
        </p:nvSpPr>
        <p:spPr>
          <a:xfrm>
            <a:off x="611188" y="1484313"/>
            <a:ext cx="8229600" cy="2808287"/>
          </a:xfrm>
          <a:ln/>
        </p:spPr>
        <p:txBody>
          <a:bodyPr vert="horz" wrap="square" lIns="91440" tIns="45720" rIns="91440" bIns="45720" anchor="ctr"/>
          <a:p>
            <a:pPr eaLnBrk="1" hangingPunct="1"/>
            <a:r>
              <a:rPr lang="zh-CN" altLang="en-US" sz="6000" dirty="0"/>
              <a:t>地方志基础知识</a:t>
            </a:r>
            <a:endParaRPr lang="zh-CN" alt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p:cNvSpPr>
          <p:nvPr>
            <p:ph idx="1"/>
          </p:nvPr>
        </p:nvSpPr>
        <p:spPr>
          <a:ln/>
        </p:spPr>
        <p:txBody>
          <a:bodyPr vert="horz" wrap="square" lIns="91440" tIns="45720" rIns="91440" bIns="45720" anchor="t"/>
          <a:p>
            <a:pPr eaLnBrk="1" hangingPunct="1"/>
            <a:r>
              <a:rPr lang="zh-CN" altLang="en-US" b="1" dirty="0"/>
              <a:t>至宋代，方志趋于定型，以“志”为名的专著增多，到元代出现了</a:t>
            </a:r>
            <a:r>
              <a:rPr lang="en-US" altLang="zh-CN" b="1" dirty="0"/>
              <a:t>《</a:t>
            </a:r>
            <a:r>
              <a:rPr lang="zh-CN" altLang="en-US" b="1" dirty="0"/>
              <a:t>大元一统志</a:t>
            </a:r>
            <a:r>
              <a:rPr lang="en-US" altLang="zh-CN" b="1" dirty="0"/>
              <a:t>》</a:t>
            </a:r>
            <a:r>
              <a:rPr lang="zh-CN" altLang="en-US" b="1" dirty="0"/>
              <a:t>，经明、清两朝，志书的体例规范渐趋一致。地方志经此成为一个专有门类的书籍，也形成了中华文化传统中一独特的组成部分。</a:t>
            </a:r>
            <a:endParaRPr lang="zh-C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p:cNvSpPr>
          <p:nvPr>
            <p:ph type="title"/>
          </p:nvPr>
        </p:nvSpPr>
        <p:spPr>
          <a:ln/>
        </p:spPr>
        <p:txBody>
          <a:bodyPr vert="horz" wrap="square" lIns="91440" tIns="45720" rIns="91440" bIns="45720" anchor="ctr"/>
          <a:p>
            <a:pPr eaLnBrk="1" hangingPunct="1"/>
            <a:r>
              <a:rPr lang="zh-CN" altLang="en-US" b="1" dirty="0"/>
              <a:t>（二）关于地方志的属性</a:t>
            </a:r>
            <a:endParaRPr lang="zh-CN" altLang="en-US" b="1" dirty="0"/>
          </a:p>
        </p:txBody>
      </p:sp>
      <p:sp>
        <p:nvSpPr>
          <p:cNvPr id="12291" name="Rectangle 3"/>
          <p:cNvSpPr>
            <a:spLocks noGrp="1"/>
          </p:cNvSpPr>
          <p:nvPr>
            <p:ph idx="1"/>
          </p:nvPr>
        </p:nvSpPr>
        <p:spPr>
          <a:ln/>
        </p:spPr>
        <p:txBody>
          <a:bodyPr vert="horz" wrap="square" lIns="91440" tIns="45720" rIns="91440" bIns="45720" anchor="t"/>
          <a:p>
            <a:pPr eaLnBrk="1" hangingPunct="1"/>
            <a:r>
              <a:rPr lang="zh-CN" altLang="en-US" b="1" dirty="0"/>
              <a:t>明了起源，讨论属性，已是学术研究的范畴，实是对方志分类的不同观点反映。</a:t>
            </a:r>
            <a:endParaRPr lang="zh-CN" altLang="en-US" b="1" dirty="0"/>
          </a:p>
          <a:p>
            <a:pPr eaLnBrk="1" hangingPunct="1"/>
            <a:r>
              <a:rPr lang="zh-CN" altLang="en-US" b="1" dirty="0"/>
              <a:t>主要有两说：地理说和历史说。</a:t>
            </a:r>
            <a:endParaRPr lang="zh-CN" alt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idx="1"/>
          </p:nvPr>
        </p:nvSpPr>
        <p:spPr>
          <a:ln/>
        </p:spPr>
        <p:txBody>
          <a:bodyPr vert="horz" wrap="square" lIns="91440" tIns="45720" rIns="91440" bIns="45720" anchor="t"/>
          <a:p>
            <a:pPr eaLnBrk="1" hangingPunct="1"/>
            <a:r>
              <a:rPr lang="en-US" altLang="zh-CN" dirty="0"/>
              <a:t>1.</a:t>
            </a:r>
            <a:r>
              <a:rPr lang="zh-CN" altLang="en-US" dirty="0"/>
              <a:t>地理说</a:t>
            </a:r>
            <a:r>
              <a:rPr lang="en-US" altLang="zh-CN" dirty="0"/>
              <a:t>:</a:t>
            </a:r>
            <a:r>
              <a:rPr lang="zh-CN" altLang="en-US" dirty="0"/>
              <a:t>源于</a:t>
            </a:r>
            <a:r>
              <a:rPr lang="en-US" altLang="zh-CN" dirty="0"/>
              <a:t>《</a:t>
            </a:r>
            <a:r>
              <a:rPr lang="zh-CN" altLang="en-US" dirty="0"/>
              <a:t>禹贡</a:t>
            </a:r>
            <a:r>
              <a:rPr lang="en-US" altLang="zh-CN" dirty="0"/>
              <a:t>》《</a:t>
            </a:r>
            <a:r>
              <a:rPr lang="zh-CN" altLang="en-US" dirty="0"/>
              <a:t>周官</a:t>
            </a:r>
            <a:r>
              <a:rPr lang="en-US" altLang="zh-CN" dirty="0"/>
              <a:t>·</a:t>
            </a:r>
            <a:r>
              <a:rPr lang="zh-CN" altLang="en-US" dirty="0"/>
              <a:t>职方</a:t>
            </a:r>
            <a:r>
              <a:rPr lang="en-US" altLang="zh-CN" dirty="0"/>
              <a:t>》</a:t>
            </a:r>
            <a:r>
              <a:rPr lang="zh-CN" altLang="en-US" dirty="0"/>
              <a:t>等先秦著述</a:t>
            </a:r>
            <a:r>
              <a:rPr lang="en-US" altLang="zh-CN" dirty="0"/>
              <a:t>,</a:t>
            </a:r>
            <a:r>
              <a:rPr lang="zh-CN" altLang="en-US" dirty="0"/>
              <a:t>按一定行政区域记载山川地形、风土人情、物产、艺文、名胜等。宋代之前大多是图经、地记</a:t>
            </a:r>
            <a:r>
              <a:rPr lang="en-US" altLang="zh-CN" dirty="0"/>
              <a:t>,</a:t>
            </a:r>
            <a:r>
              <a:rPr lang="zh-CN" altLang="en-US" dirty="0"/>
              <a:t>近似地理书。其特点是：有图有志，图以知山川形势、地之所生，志以知语言土俗博古久远之事（元代黄</a:t>
            </a:r>
            <a:r>
              <a:rPr lang="zh-CN" altLang="en-US" dirty="0">
                <a:ea typeface="隶书" panose="02010509060101010101" pitchFamily="49" charset="-122"/>
              </a:rPr>
              <a:t>晋</a:t>
            </a:r>
            <a:r>
              <a:rPr lang="zh-CN" altLang="en-US" dirty="0"/>
              <a:t>语）。宋代后增加人物、艺文等内容。 </a:t>
            </a:r>
            <a:br>
              <a:rPr lang="zh-CN" altLang="en-US" dirty="0"/>
            </a:br>
            <a:br>
              <a:rPr lang="zh-CN" altLang="en-US" dirty="0"/>
            </a:b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idx="1"/>
          </p:nvPr>
        </p:nvSpPr>
        <p:spPr>
          <a:ln/>
        </p:spPr>
        <p:txBody>
          <a:bodyPr vert="horz" wrap="square" lIns="91440" tIns="45720" rIns="91440" bIns="45720" anchor="t"/>
          <a:p>
            <a:pPr eaLnBrk="1" hangingPunct="1">
              <a:lnSpc>
                <a:spcPct val="90000"/>
              </a:lnSpc>
            </a:pPr>
            <a:r>
              <a:rPr lang="zh-CN" altLang="en-US" dirty="0"/>
              <a:t> </a:t>
            </a:r>
            <a:r>
              <a:rPr lang="en-US" altLang="zh-CN" dirty="0"/>
              <a:t>2. </a:t>
            </a:r>
            <a:r>
              <a:rPr lang="zh-CN" altLang="en-US" dirty="0"/>
              <a:t>历史说</a:t>
            </a:r>
            <a:r>
              <a:rPr lang="en-US" altLang="zh-CN" dirty="0"/>
              <a:t>:</a:t>
            </a:r>
            <a:r>
              <a:rPr lang="zh-CN" altLang="en-US" dirty="0"/>
              <a:t>源流为“古国史”</a:t>
            </a:r>
            <a:r>
              <a:rPr lang="en-US" altLang="zh-CN" dirty="0"/>
              <a:t>,</a:t>
            </a:r>
            <a:r>
              <a:rPr lang="zh-CN" altLang="en-US" dirty="0"/>
              <a:t>即</a:t>
            </a:r>
            <a:r>
              <a:rPr lang="en-US" altLang="zh-CN" dirty="0"/>
              <a:t>《</a:t>
            </a:r>
            <a:r>
              <a:rPr lang="zh-CN" altLang="en-US" dirty="0"/>
              <a:t>周官</a:t>
            </a:r>
            <a:r>
              <a:rPr lang="en-US" altLang="zh-CN" dirty="0"/>
              <a:t>》</a:t>
            </a:r>
            <a:r>
              <a:rPr lang="zh-CN" altLang="en-US" dirty="0"/>
              <a:t>、</a:t>
            </a:r>
            <a:r>
              <a:rPr lang="en-US" altLang="zh-CN" dirty="0"/>
              <a:t>《</a:t>
            </a:r>
            <a:r>
              <a:rPr lang="zh-CN" altLang="en-US" dirty="0"/>
              <a:t>春秋</a:t>
            </a:r>
            <a:r>
              <a:rPr lang="en-US" altLang="zh-CN" dirty="0"/>
              <a:t>》</a:t>
            </a:r>
            <a:r>
              <a:rPr lang="zh-CN" altLang="en-US" dirty="0"/>
              <a:t>等</a:t>
            </a:r>
            <a:r>
              <a:rPr lang="en-US" altLang="zh-CN" dirty="0"/>
              <a:t>,</a:t>
            </a:r>
            <a:endParaRPr lang="en-US" altLang="zh-CN" dirty="0"/>
          </a:p>
          <a:p>
            <a:pPr eaLnBrk="1" hangingPunct="1">
              <a:lnSpc>
                <a:spcPct val="90000"/>
              </a:lnSpc>
            </a:pPr>
            <a:r>
              <a:rPr lang="zh-CN" altLang="en-US" dirty="0"/>
              <a:t>东汉学者郑玄说：方志若古国之史。</a:t>
            </a:r>
            <a:endParaRPr lang="zh-CN" altLang="en-US" dirty="0"/>
          </a:p>
          <a:p>
            <a:pPr eaLnBrk="1" hangingPunct="1">
              <a:lnSpc>
                <a:spcPct val="90000"/>
              </a:lnSpc>
            </a:pPr>
            <a:r>
              <a:rPr lang="zh-CN" altLang="en-US" dirty="0"/>
              <a:t>郡之有志，犹国之有史。所以察民风、验土俗，使前有所稽，后有所鉴，其重典也（宋代郑兴裔</a:t>
            </a:r>
            <a:r>
              <a:rPr lang="en-US" altLang="zh-CN" dirty="0"/>
              <a:t>《</a:t>
            </a:r>
            <a:r>
              <a:rPr lang="zh-CN" altLang="en-US" dirty="0"/>
              <a:t>广陵志序</a:t>
            </a:r>
            <a:r>
              <a:rPr lang="en-US" altLang="zh-CN" dirty="0"/>
              <a:t>》</a:t>
            </a:r>
            <a:r>
              <a:rPr lang="zh-CN" altLang="en-US" dirty="0"/>
              <a:t>）</a:t>
            </a:r>
            <a:endParaRPr lang="zh-CN" altLang="en-US" dirty="0"/>
          </a:p>
          <a:p>
            <a:pPr eaLnBrk="1" hangingPunct="1">
              <a:lnSpc>
                <a:spcPct val="90000"/>
              </a:lnSpc>
            </a:pPr>
            <a:r>
              <a:rPr lang="zh-CN" altLang="en-US" dirty="0"/>
              <a:t>章学诚：志乃史裁；方志国史要删；志乃一方之全史。</a:t>
            </a:r>
            <a:endParaRPr lang="zh-CN" altLang="en-US" dirty="0"/>
          </a:p>
          <a:p>
            <a:pPr eaLnBrk="1" hangingPunct="1">
              <a:lnSpc>
                <a:spcPct val="90000"/>
              </a:lnSpc>
            </a:pPr>
            <a:r>
              <a:rPr lang="zh-CN" altLang="en-US" dirty="0"/>
              <a:t>此类以人文史事占据主导地位。 </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p:cNvSpPr>
          <p:nvPr>
            <p:ph idx="1"/>
          </p:nvPr>
        </p:nvSpPr>
        <p:spPr>
          <a:ln/>
        </p:spPr>
        <p:txBody>
          <a:bodyPr vert="horz" wrap="square" lIns="91440" tIns="45720" rIns="91440" bIns="45720" anchor="t"/>
          <a:p>
            <a:pPr eaLnBrk="1" hangingPunct="1"/>
            <a:r>
              <a:rPr lang="zh-CN" altLang="en-US" dirty="0"/>
              <a:t>其实，两说甚至多说，只是对方志不同的源流从不同的角度进行归纳的结果，只是各说在分类的侧重点上有所不同或兴趣略异而已。因此，后来的清朝学者章学诚将地方志称为“一方之全史”，在理论上可谓集大成，至今占主导地位。</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idx="1"/>
          </p:nvPr>
        </p:nvSpPr>
        <p:spPr>
          <a:ln/>
        </p:spPr>
        <p:txBody>
          <a:bodyPr vert="horz" wrap="square" lIns="91440" tIns="45720" rIns="91440" bIns="45720" anchor="t"/>
          <a:p>
            <a:pPr eaLnBrk="1" hangingPunct="1">
              <a:lnSpc>
                <a:spcPct val="90000"/>
              </a:lnSpc>
            </a:pPr>
            <a:endParaRPr lang="zh-CN" altLang="en-US" dirty="0"/>
          </a:p>
          <a:p>
            <a:pPr eaLnBrk="1" hangingPunct="1">
              <a:lnSpc>
                <a:spcPct val="90000"/>
              </a:lnSpc>
            </a:pPr>
            <a:r>
              <a:rPr lang="zh-CN" altLang="en-US" dirty="0"/>
              <a:t>《地方志工作条例》的定义为：</a:t>
            </a:r>
            <a:endParaRPr lang="zh-CN" altLang="en-US" dirty="0"/>
          </a:p>
          <a:p>
            <a:pPr eaLnBrk="1" hangingPunct="1">
              <a:lnSpc>
                <a:spcPct val="90000"/>
              </a:lnSpc>
            </a:pPr>
            <a:r>
              <a:rPr lang="zh-CN" altLang="en-US" dirty="0"/>
              <a:t>地方志，包括志方志书、地方综合年鉴。年鉴的进入，是地方志内函的新扩展。</a:t>
            </a:r>
            <a:endParaRPr lang="zh-CN" altLang="en-US" dirty="0"/>
          </a:p>
          <a:p>
            <a:pPr eaLnBrk="1" hangingPunct="1">
              <a:lnSpc>
                <a:spcPct val="90000"/>
              </a:lnSpc>
            </a:pPr>
            <a:r>
              <a:rPr lang="zh-CN" altLang="en-US" dirty="0"/>
              <a:t>地方志书，是指全面系统地记述本行政区域自然、政治、经济、文化、社会等方面情况的</a:t>
            </a:r>
            <a:r>
              <a:rPr lang="zh-CN" altLang="en-US" sz="3600" dirty="0">
                <a:ea typeface="黑体" panose="02010609060101010101" pitchFamily="49" charset="-122"/>
              </a:rPr>
              <a:t>资料性文献</a:t>
            </a:r>
            <a:r>
              <a:rPr lang="zh-CN" altLang="en-US" dirty="0"/>
              <a:t>。</a:t>
            </a:r>
            <a:endParaRPr lang="zh-CN" altLang="en-US" dirty="0"/>
          </a:p>
          <a:p>
            <a:pPr eaLnBrk="1" hangingPunct="1">
              <a:lnSpc>
                <a:spcPct val="90000"/>
              </a:lnSpc>
            </a:pPr>
            <a:r>
              <a:rPr lang="zh-CN" altLang="en-US" dirty="0"/>
              <a:t>可以看出今天的认识对各派观点的继承和发展。</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idx="1"/>
          </p:nvPr>
        </p:nvSpPr>
        <p:spPr>
          <a:ln/>
        </p:spPr>
        <p:txBody>
          <a:bodyPr vert="horz" wrap="square" lIns="91440" tIns="45720" rIns="91440" bIns="45720" anchor="t"/>
          <a:p>
            <a:pPr eaLnBrk="1" hangingPunct="1"/>
            <a:r>
              <a:rPr lang="zh-CN" altLang="en-US" dirty="0"/>
              <a:t>归纳方志的源流和属性，可以这样说：</a:t>
            </a:r>
            <a:endParaRPr lang="zh-CN" altLang="en-US" dirty="0"/>
          </a:p>
          <a:p>
            <a:pPr eaLnBrk="1" hangingPunct="1"/>
            <a:r>
              <a:rPr lang="zh-CN" altLang="en-US" dirty="0"/>
              <a:t>新方志被认为是：地方</a:t>
            </a:r>
            <a:r>
              <a:rPr lang="zh-CN" altLang="en-US" dirty="0">
                <a:ea typeface="黑体" panose="02010609060101010101" pitchFamily="49" charset="-122"/>
              </a:rPr>
              <a:t>资料性文献</a:t>
            </a:r>
            <a:r>
              <a:rPr lang="zh-CN" altLang="en-US" dirty="0"/>
              <a:t>、地方</a:t>
            </a:r>
            <a:r>
              <a:rPr lang="zh-CN" altLang="en-US" dirty="0">
                <a:ea typeface="黑体" panose="02010609060101010101" pitchFamily="49" charset="-122"/>
              </a:rPr>
              <a:t>百科全书</a:t>
            </a:r>
            <a:r>
              <a:rPr lang="zh-CN" altLang="en-US" dirty="0"/>
              <a:t>，是科学记述和反映一地自然和社会的历史与现状的</a:t>
            </a:r>
            <a:r>
              <a:rPr lang="zh-CN" altLang="en-US" dirty="0">
                <a:ea typeface="黑体" panose="02010609060101010101" pitchFamily="49" charset="-122"/>
              </a:rPr>
              <a:t>资料性文献</a:t>
            </a:r>
            <a:r>
              <a:rPr lang="zh-CN" altLang="en-US" dirty="0"/>
              <a:t>。</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idx="1"/>
          </p:nvPr>
        </p:nvSpPr>
        <p:spPr>
          <a:ln/>
        </p:spPr>
        <p:txBody>
          <a:bodyPr vert="horz" wrap="square" lIns="91440" tIns="45720" rIns="91440" bIns="45720" anchor="t"/>
          <a:p>
            <a:pPr eaLnBrk="1" hangingPunct="1"/>
            <a:r>
              <a:rPr lang="zh-CN" altLang="en-US" b="1" dirty="0"/>
              <a:t>“志者</a:t>
            </a:r>
            <a:r>
              <a:rPr lang="en-US" altLang="zh-CN" b="1" dirty="0"/>
              <a:t>,</a:t>
            </a:r>
            <a:r>
              <a:rPr lang="zh-CN" altLang="en-US" b="1" dirty="0"/>
              <a:t>记也”</a:t>
            </a:r>
            <a:r>
              <a:rPr lang="en-US" altLang="zh-CN" b="1" dirty="0"/>
              <a:t>,</a:t>
            </a:r>
            <a:r>
              <a:rPr lang="zh-CN" altLang="en-US" b="1" dirty="0"/>
              <a:t>地方志即记一地的断限内全面情况的资料书。</a:t>
            </a:r>
            <a:r>
              <a:rPr lang="zh-CN" altLang="en-US" dirty="0"/>
              <a:t>地方志是特定行政区域的自然与社会、历史与现状资料的科学汇集，是地方的科学文献，是</a:t>
            </a:r>
            <a:r>
              <a:rPr lang="zh-CN" altLang="en-US" dirty="0">
                <a:ea typeface="黑体" panose="02010609060101010101" pitchFamily="49" charset="-122"/>
              </a:rPr>
              <a:t>地情</a:t>
            </a:r>
            <a:r>
              <a:rPr lang="zh-CN" altLang="en-US" dirty="0"/>
              <a:t>和</a:t>
            </a:r>
            <a:r>
              <a:rPr lang="zh-CN" altLang="en-US" dirty="0">
                <a:ea typeface="黑体" panose="02010609060101010101" pitchFamily="49" charset="-122"/>
              </a:rPr>
              <a:t>国情</a:t>
            </a:r>
            <a:r>
              <a:rPr lang="zh-CN" altLang="en-US" dirty="0"/>
              <a:t>的</a:t>
            </a:r>
            <a:r>
              <a:rPr lang="zh-CN" altLang="en-US" dirty="0">
                <a:ea typeface="黑体" panose="02010609060101010101" pitchFamily="49" charset="-122"/>
              </a:rPr>
              <a:t>载体</a:t>
            </a:r>
            <a:r>
              <a:rPr lang="zh-CN" altLang="en-US" dirty="0"/>
              <a:t>。 </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a:ln/>
        </p:spPr>
        <p:txBody>
          <a:bodyPr vert="horz" wrap="square" lIns="91440" tIns="45720" rIns="91440" bIns="45720" anchor="ctr"/>
          <a:p>
            <a:pPr eaLnBrk="1" hangingPunct="1"/>
            <a:r>
              <a:rPr lang="zh-CN" altLang="en-US" dirty="0"/>
              <a:t> （三）地方志书的特性</a:t>
            </a:r>
            <a:endParaRPr lang="zh-CN" altLang="en-US" dirty="0"/>
          </a:p>
        </p:txBody>
      </p:sp>
      <p:sp>
        <p:nvSpPr>
          <p:cNvPr id="19459" name="Rectangle 3"/>
          <p:cNvSpPr>
            <a:spLocks noGrp="1"/>
          </p:cNvSpPr>
          <p:nvPr>
            <p:ph idx="1"/>
          </p:nvPr>
        </p:nvSpPr>
        <p:spPr>
          <a:ln/>
        </p:spPr>
        <p:txBody>
          <a:bodyPr vert="horz" wrap="square" lIns="91440" tIns="45720" rIns="91440" bIns="45720" anchor="t"/>
          <a:p>
            <a:pPr eaLnBrk="1" hangingPunct="1"/>
            <a:r>
              <a:rPr lang="en-US" altLang="zh-CN" dirty="0"/>
              <a:t>1.</a:t>
            </a:r>
            <a:r>
              <a:rPr lang="zh-CN" altLang="en-US" dirty="0">
                <a:ea typeface="黑体" panose="02010609060101010101" pitchFamily="49" charset="-122"/>
              </a:rPr>
              <a:t>地域性</a:t>
            </a:r>
            <a:r>
              <a:rPr lang="zh-CN" altLang="en-US" dirty="0"/>
              <a:t>  或叫地方性，因“地方志”就姓“地”！与“国”相对应。以特定的区域为记述范围。可一省、一市、一县、一乡、一村、一厂（场）、一校、一山、一水、一庙、一庵、一楼等等，只有因地域大小、内容多寡而有规模上的不同，其性质则无异。因此，从地域性而言，志书可罗列多种类型：</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p:cNvSpPr>
          <p:nvPr>
            <p:ph idx="1"/>
          </p:nvPr>
        </p:nvSpPr>
        <p:spPr>
          <a:ln/>
        </p:spPr>
        <p:txBody>
          <a:bodyPr vert="horz" wrap="square" lIns="91440" tIns="45720" rIns="91440" bIns="45720" anchor="t"/>
          <a:p>
            <a:pPr eaLnBrk="1" hangingPunct="1"/>
            <a:r>
              <a:rPr lang="zh-CN" altLang="en-US" dirty="0"/>
              <a:t>行政区域志书</a:t>
            </a:r>
            <a:r>
              <a:rPr lang="en-US" altLang="zh-CN" dirty="0"/>
              <a:t>:</a:t>
            </a:r>
            <a:r>
              <a:rPr lang="zh-CN" altLang="en-US" dirty="0"/>
              <a:t>一统、州、府、省、市、县、乡等。 </a:t>
            </a:r>
            <a:br>
              <a:rPr lang="zh-CN" altLang="en-US" dirty="0"/>
            </a:br>
            <a:r>
              <a:rPr lang="zh-CN" altLang="en-US" dirty="0"/>
              <a:t>    自然实体志书</a:t>
            </a:r>
            <a:r>
              <a:rPr lang="en-US" altLang="zh-CN" dirty="0"/>
              <a:t>:</a:t>
            </a:r>
            <a:r>
              <a:rPr lang="zh-CN" altLang="en-US" dirty="0"/>
              <a:t>山、河、江、湖、海等。 </a:t>
            </a:r>
            <a:br>
              <a:rPr lang="zh-CN" altLang="en-US" dirty="0"/>
            </a:br>
            <a:r>
              <a:rPr lang="zh-CN" altLang="en-US" dirty="0"/>
              <a:t>    社会实体志书</a:t>
            </a:r>
            <a:r>
              <a:rPr lang="en-US" altLang="zh-CN" dirty="0"/>
              <a:t>:</a:t>
            </a:r>
            <a:r>
              <a:rPr lang="zh-CN" altLang="en-US" dirty="0"/>
              <a:t>厂、站、校、院等。 </a:t>
            </a:r>
            <a:br>
              <a:rPr lang="zh-CN" altLang="en-US" dirty="0"/>
            </a:br>
            <a:r>
              <a:rPr lang="zh-CN" altLang="en-US" dirty="0"/>
              <a:t>    建筑实体志书</a:t>
            </a:r>
            <a:r>
              <a:rPr lang="en-US" altLang="zh-CN" dirty="0"/>
              <a:t>:</a:t>
            </a:r>
            <a:r>
              <a:rPr lang="zh-CN" altLang="en-US" dirty="0"/>
              <a:t>亭、楼、寺、塔、堤、库等。</a:t>
            </a:r>
            <a:endParaRPr lang="zh-CN" altLang="en-US" dirty="0"/>
          </a:p>
          <a:p>
            <a:pPr eaLnBrk="1" hangingPunct="1"/>
            <a:r>
              <a:rPr lang="zh-CN" altLang="en-US" dirty="0"/>
              <a:t>行业实体的的志书：工业、农业、金融、司法等。 </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subTitle" idx="1"/>
          </p:nvPr>
        </p:nvSpPr>
        <p:spPr>
          <a:xfrm>
            <a:off x="1371600" y="1052513"/>
            <a:ext cx="6400800" cy="4586287"/>
          </a:xfrm>
          <a:ln/>
        </p:spPr>
        <p:txBody>
          <a:bodyPr vert="horz" wrap="square" lIns="91440" tIns="45720" rIns="91440" bIns="45720" anchor="t"/>
          <a:p>
            <a:pPr algn="l" eaLnBrk="1" hangingPunct="1">
              <a:buClrTx/>
              <a:buSzTx/>
              <a:buFontTx/>
            </a:pPr>
            <a:r>
              <a:rPr lang="zh-CN" altLang="en-US" sz="1800" kern="1200" dirty="0">
                <a:latin typeface="+mn-lt"/>
                <a:ea typeface="+mn-ea"/>
                <a:cs typeface="+mn-cs"/>
              </a:rPr>
              <a:t>导语</a:t>
            </a:r>
            <a:endParaRPr lang="en-US" altLang="zh-CN" sz="1800" kern="1200" dirty="0">
              <a:latin typeface="+mn-lt"/>
              <a:ea typeface="+mn-ea"/>
              <a:cs typeface="+mn-cs"/>
            </a:endParaRPr>
          </a:p>
          <a:p>
            <a:pPr algn="l" eaLnBrk="1" hangingPunct="1">
              <a:buClrTx/>
              <a:buSzTx/>
              <a:buFontTx/>
            </a:pPr>
            <a:r>
              <a:rPr lang="zh-CN" altLang="en-US" sz="1800" kern="1200" dirty="0">
                <a:latin typeface="+mn-lt"/>
                <a:ea typeface="+mn-ea"/>
                <a:cs typeface="+mn-cs"/>
              </a:rPr>
              <a:t>       今天面对的主要是新进方志的领导和业务人员。进入方志业务，以各位的功底和经验，已是绰绰有余，只是有一个前提，即对地方志应有一个基本了解。若没有这个第一步，以大家超强的能力，结果不会是百花齐放，而会是南辕北辙。这是几十年方志工作中所见到的真实情况。因为，地方志有其明确而特殊的功能，因此功能而又有其特有的体例和表达方式。只有在准确把握这些基本要求之后，才有可能顺利地组织和开展地方志工作。</a:t>
            </a:r>
            <a:endParaRPr lang="en-US" altLang="zh-CN" sz="1800" kern="1200" dirty="0">
              <a:latin typeface="+mn-lt"/>
              <a:ea typeface="+mn-ea"/>
              <a:cs typeface="+mn-cs"/>
            </a:endParaRPr>
          </a:p>
          <a:p>
            <a:pPr algn="l" eaLnBrk="1" hangingPunct="1">
              <a:buClrTx/>
              <a:buSzTx/>
              <a:buFontTx/>
            </a:pPr>
            <a:r>
              <a:rPr lang="en-US" altLang="zh-CN" sz="1800" kern="1200" dirty="0">
                <a:latin typeface="+mn-lt"/>
                <a:ea typeface="+mn-ea"/>
                <a:cs typeface="+mn-cs"/>
              </a:rPr>
              <a:t>       </a:t>
            </a:r>
            <a:r>
              <a:rPr lang="zh-CN" altLang="en-US" sz="1800" kern="1200" dirty="0">
                <a:latin typeface="+mn-lt"/>
                <a:ea typeface="+mn-ea"/>
                <a:cs typeface="+mn-cs"/>
              </a:rPr>
              <a:t>今天能为大家介绍的有关地方志的内容，不涉及理论性的探讨，只是开展方志工作需要了解的常识</a:t>
            </a:r>
            <a:r>
              <a:rPr lang="en-US" altLang="zh-CN" sz="1800" kern="1200" dirty="0">
                <a:latin typeface="+mn-lt"/>
                <a:ea typeface="+mn-ea"/>
                <a:cs typeface="+mn-cs"/>
              </a:rPr>
              <a:t> </a:t>
            </a:r>
            <a:r>
              <a:rPr lang="zh-CN" altLang="en-US" sz="1800" kern="1200" dirty="0">
                <a:latin typeface="+mn-lt"/>
                <a:ea typeface="+mn-ea"/>
                <a:cs typeface="+mn-cs"/>
              </a:rPr>
              <a:t>，虽然浅显，但很实用（不同的志书，如名志系列的志书，涉及很多技巧与变化，但所有的技巧和变化都在这些常识规则的约束之内。这些常识也是深入前行的线索，沿此逐一深入学习，则可窥全豹</a:t>
            </a:r>
            <a:r>
              <a:rPr lang="en-US" altLang="zh-CN" sz="1800" kern="1200" dirty="0">
                <a:latin typeface="+mn-lt"/>
                <a:ea typeface="+mn-ea"/>
                <a:cs typeface="+mn-cs"/>
              </a:rPr>
              <a:t>)</a:t>
            </a:r>
            <a:r>
              <a:rPr lang="zh-CN" altLang="en-US" sz="1800" kern="1200" dirty="0">
                <a:latin typeface="+mn-lt"/>
                <a:ea typeface="+mn-ea"/>
                <a:cs typeface="+mn-cs"/>
              </a:rPr>
              <a:t>。</a:t>
            </a:r>
            <a:endParaRPr lang="en-US" altLang="zh-CN" sz="1800" kern="1200" dirty="0">
              <a:latin typeface="+mn-lt"/>
              <a:ea typeface="+mn-ea"/>
              <a:cs typeface="+mn-cs"/>
            </a:endParaRPr>
          </a:p>
          <a:p>
            <a:pPr eaLnBrk="1" hangingPunct="1">
              <a:buClrTx/>
              <a:buSzTx/>
              <a:buFontTx/>
            </a:pPr>
            <a:endParaRPr lang="zh-CN" altLang="en-US" sz="1800" kern="1200" dirty="0">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p:cNvSpPr>
          <p:nvPr>
            <p:ph idx="1"/>
          </p:nvPr>
        </p:nvSpPr>
        <p:spPr>
          <a:ln/>
        </p:spPr>
        <p:txBody>
          <a:bodyPr vert="horz" wrap="square" lIns="91440" tIns="45720" rIns="91440" bIns="45720" anchor="t"/>
          <a:p>
            <a:pPr eaLnBrk="1" hangingPunct="1"/>
            <a:r>
              <a:rPr lang="zh-CN" altLang="en-US" dirty="0"/>
              <a:t> </a:t>
            </a:r>
            <a:r>
              <a:rPr lang="en-US" altLang="zh-CN" dirty="0"/>
              <a:t>2.</a:t>
            </a:r>
            <a:r>
              <a:rPr lang="zh-CN" altLang="en-US" dirty="0">
                <a:latin typeface="黑体" panose="02010609060101010101" pitchFamily="49" charset="-122"/>
                <a:ea typeface="黑体" panose="02010609060101010101" pitchFamily="49" charset="-122"/>
              </a:rPr>
              <a:t>综合性 </a:t>
            </a:r>
            <a:r>
              <a:rPr lang="zh-CN" altLang="en-US" dirty="0"/>
              <a:t> 地方志号称一方之全史，地方之百科全书，内容涉及所记地域自然、社会、人文各个方面的历史和现状。纵向：既可纵贯古今几千年，亦可断代划限；横向：但凡与人类活动有关的一切事项，如天文、地理、经济、政治、文化、军事、社会、人物，应有尽有，无所不包。</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p:cNvSpPr>
          <p:nvPr>
            <p:ph idx="1"/>
          </p:nvPr>
        </p:nvSpPr>
        <p:spPr>
          <a:xfrm>
            <a:off x="457200" y="1600200"/>
            <a:ext cx="8435975" cy="5068888"/>
          </a:xfrm>
          <a:ln/>
        </p:spPr>
        <p:txBody>
          <a:bodyPr vert="horz" wrap="square" lIns="91440" tIns="45720" rIns="91440" bIns="45720" anchor="t"/>
          <a:p>
            <a:pPr eaLnBrk="1" hangingPunct="1"/>
            <a:r>
              <a:rPr lang="en-US" altLang="zh-CN" sz="2800" dirty="0">
                <a:latin typeface="黑体" panose="02010609060101010101" pitchFamily="49" charset="-122"/>
                <a:ea typeface="黑体" panose="02010609060101010101" pitchFamily="49" charset="-122"/>
              </a:rPr>
              <a:t>3.</a:t>
            </a:r>
            <a:r>
              <a:rPr lang="zh-CN" altLang="en-US" sz="2800" dirty="0">
                <a:latin typeface="黑体" panose="02010609060101010101" pitchFamily="49" charset="-122"/>
                <a:ea typeface="黑体" panose="02010609060101010101" pitchFamily="49" charset="-122"/>
              </a:rPr>
              <a:t>资料性 </a:t>
            </a:r>
            <a:r>
              <a:rPr lang="zh-CN" altLang="en-US" sz="2800" dirty="0"/>
              <a:t> 资料是志书的生命，资料性是其是最本质的特征。地方志不是学术著作，不是直接探索、研究事物的发展规律，而是客观、全面、准确地记载一个地域内自然和社会客观的变化发展情况，以为需要者提供研究或探索或开发等活动所需要的真实史料。简言之，地方志的使命是忠实记载史料，如何运用这些史料，则是志书以外的事情。关键之处在于：地方志所记史料必须真实、准确，在此前提下，又能做到越全面、越丰富，则其价值越高。</a:t>
            </a:r>
            <a:r>
              <a:rPr lang="zh-CN" altLang="en-US" sz="2000" dirty="0"/>
              <a:t>（真实与事实的差异；自己知道，怎样让读者也知道，实例极多）</a:t>
            </a:r>
            <a:endParaRPr lang="zh-CN" alt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p:cNvSpPr>
          <p:nvPr>
            <p:ph idx="1"/>
          </p:nvPr>
        </p:nvSpPr>
        <p:spPr>
          <a:ln/>
        </p:spPr>
        <p:txBody>
          <a:bodyPr vert="horz" wrap="square" lIns="91440" tIns="45720" rIns="91440" bIns="45720" anchor="t"/>
          <a:p>
            <a:pPr eaLnBrk="1" hangingPunct="1">
              <a:lnSpc>
                <a:spcPct val="90000"/>
              </a:lnSpc>
            </a:pPr>
            <a:r>
              <a:rPr lang="en-US" altLang="zh-CN" sz="2800" dirty="0">
                <a:latin typeface="黑体" panose="02010609060101010101" pitchFamily="49" charset="-122"/>
                <a:ea typeface="黑体" panose="02010609060101010101" pitchFamily="49" charset="-122"/>
              </a:rPr>
              <a:t>4.</a:t>
            </a:r>
            <a:r>
              <a:rPr lang="zh-CN" altLang="en-US" sz="2800" dirty="0">
                <a:latin typeface="黑体" panose="02010609060101010101" pitchFamily="49" charset="-122"/>
                <a:ea typeface="黑体" panose="02010609060101010101" pitchFamily="49" charset="-122"/>
              </a:rPr>
              <a:t>权威性 </a:t>
            </a:r>
            <a:r>
              <a:rPr lang="zh-CN" altLang="en-US" sz="2800" dirty="0"/>
              <a:t> 地方志书绝大多数是“官书”，在封建社会，有皇帝下诏修志的，从民国到现在，修志都由政府号令，因此，修志是“官职、官责”</a:t>
            </a:r>
            <a:r>
              <a:rPr lang="zh-CN" altLang="en-US" sz="2000" dirty="0"/>
              <a:t>（纳入和到位）</a:t>
            </a:r>
            <a:r>
              <a:rPr lang="zh-CN" altLang="en-US" sz="2800" dirty="0"/>
              <a:t>。由此编修的志书，是官书性质，体现官方意志，所记内容也都是官方所掌握的权威资料，具有可靠性和权威性。</a:t>
            </a:r>
            <a:r>
              <a:rPr lang="zh-CN" altLang="en-US" sz="1800" dirty="0"/>
              <a:t>（私修也有的情况）</a:t>
            </a:r>
            <a:endParaRPr lang="zh-CN" altLang="en-US" sz="1800" dirty="0"/>
          </a:p>
          <a:p>
            <a:pPr eaLnBrk="1" hangingPunct="1">
              <a:lnSpc>
                <a:spcPct val="90000"/>
              </a:lnSpc>
            </a:pPr>
            <a:r>
              <a:rPr lang="zh-CN" altLang="en-US" sz="2800" dirty="0"/>
              <a:t>不过，地方志书的权威性也不仅仅来自于“官书”特性，还来自于其本身的“隔代修史，当代修志”的特点。当代修志，时近迹真，地近易核，当代人记当代事</a:t>
            </a:r>
            <a:r>
              <a:rPr lang="en-US" altLang="zh-CN" sz="2800" dirty="0"/>
              <a:t>,</a:t>
            </a:r>
            <a:r>
              <a:rPr lang="zh-CN" altLang="en-US" sz="2800" dirty="0"/>
              <a:t>本地人记本地事</a:t>
            </a:r>
            <a:r>
              <a:rPr lang="en-US" altLang="zh-CN" sz="2800" dirty="0"/>
              <a:t>,</a:t>
            </a:r>
            <a:r>
              <a:rPr lang="zh-CN" altLang="en-US" sz="2800" dirty="0"/>
              <a:t>相去不远</a:t>
            </a:r>
            <a:r>
              <a:rPr lang="en-US" altLang="zh-CN" sz="2800" dirty="0"/>
              <a:t>,</a:t>
            </a:r>
            <a:r>
              <a:rPr lang="zh-CN" altLang="en-US" sz="2800" dirty="0"/>
              <a:t>见闻真切，所载内容相对真实可靠。</a:t>
            </a:r>
            <a:endParaRPr lang="zh-CN"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idx="1"/>
          </p:nvPr>
        </p:nvSpPr>
        <p:spPr>
          <a:ln/>
        </p:spPr>
        <p:txBody>
          <a:bodyPr vert="horz" wrap="square" lIns="91440" tIns="45720" rIns="91440" bIns="45720" anchor="t"/>
          <a:p>
            <a:pPr eaLnBrk="1" hangingPunct="1"/>
            <a:r>
              <a:rPr lang="en-US" altLang="zh-CN" sz="2800" dirty="0">
                <a:latin typeface="黑体" panose="02010609060101010101" pitchFamily="49" charset="-122"/>
                <a:ea typeface="黑体" panose="02010609060101010101" pitchFamily="49" charset="-122"/>
              </a:rPr>
              <a:t>5.</a:t>
            </a:r>
            <a:r>
              <a:rPr lang="zh-CN" altLang="en-US" sz="2800" dirty="0">
                <a:latin typeface="黑体" panose="02010609060101010101" pitchFamily="49" charset="-122"/>
                <a:ea typeface="黑体" panose="02010609060101010101" pitchFamily="49" charset="-122"/>
              </a:rPr>
              <a:t>连续性 </a:t>
            </a:r>
            <a:r>
              <a:rPr lang="zh-CN" altLang="en-US" sz="2800" dirty="0"/>
              <a:t> 志书的连续性，主要是在内容上有客观的要求，就一地域而言，一部志书编纂完成之后，经过若干年，除空间范围或许没有变化外，其他有关自然、社会、人文等都会有重大变化，需要及时记载，使该地发展变化有连续性的记载，形成完整的历史；在形式上，则有连续和变化，如地方志记述的基本特征事以类从、横排纵写、述而不论是相沿的，连续的，但具体框架结构、事以类从的分类方法等则是与时俱进，不断变化的。</a:t>
            </a:r>
            <a:endParaRPr lang="zh-CN"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idx="1"/>
          </p:nvPr>
        </p:nvSpPr>
        <p:spPr>
          <a:ln/>
        </p:spPr>
        <p:txBody>
          <a:bodyPr vert="horz" wrap="square" lIns="91440" tIns="45720" rIns="91440" bIns="45720" anchor="t"/>
          <a:p>
            <a:pPr eaLnBrk="1" hangingPunct="1"/>
            <a:r>
              <a:rPr lang="zh-CN" altLang="en-US" sz="2800" dirty="0"/>
              <a:t>唐规定州郡三年编一次图经</a:t>
            </a:r>
            <a:r>
              <a:rPr lang="en-US" altLang="zh-CN" sz="2800" dirty="0"/>
              <a:t>;</a:t>
            </a:r>
            <a:r>
              <a:rPr lang="zh-CN" altLang="en-US" sz="2800" dirty="0"/>
              <a:t>宋有“九域图局”规定五年一修</a:t>
            </a:r>
            <a:r>
              <a:rPr lang="en-US" altLang="zh-CN" sz="2800" dirty="0"/>
              <a:t>;</a:t>
            </a:r>
            <a:r>
              <a:rPr lang="zh-CN" altLang="en-US" sz="2800" dirty="0"/>
              <a:t>元首创一统志</a:t>
            </a:r>
            <a:r>
              <a:rPr lang="en-US" altLang="zh-CN" sz="2800" dirty="0"/>
              <a:t>;</a:t>
            </a:r>
            <a:r>
              <a:rPr lang="zh-CN" altLang="en-US" sz="2800" dirty="0"/>
              <a:t>明清三次修一统志</a:t>
            </a:r>
            <a:r>
              <a:rPr lang="en-US" altLang="zh-CN" sz="2800" dirty="0"/>
              <a:t>,</a:t>
            </a:r>
            <a:r>
              <a:rPr lang="zh-CN" altLang="en-US" sz="2800" dirty="0"/>
              <a:t>雍正</a:t>
            </a:r>
            <a:r>
              <a:rPr lang="en-US" altLang="zh-CN" sz="2800" dirty="0"/>
              <a:t>60</a:t>
            </a:r>
            <a:r>
              <a:rPr lang="zh-CN" altLang="en-US" sz="2800" dirty="0"/>
              <a:t>年修一次。 </a:t>
            </a:r>
            <a:r>
              <a:rPr lang="en-US" altLang="zh-CN" sz="2800" dirty="0"/>
              <a:t>1929</a:t>
            </a:r>
            <a:r>
              <a:rPr lang="zh-CN" altLang="en-US" sz="2800" dirty="0"/>
              <a:t>年国民政府定</a:t>
            </a:r>
            <a:r>
              <a:rPr lang="en-US" altLang="zh-CN" sz="2800" dirty="0"/>
              <a:t>《</a:t>
            </a:r>
            <a:r>
              <a:rPr lang="zh-CN" altLang="en-US" sz="2800" dirty="0"/>
              <a:t>修志事例概要</a:t>
            </a:r>
            <a:r>
              <a:rPr lang="en-US" altLang="zh-CN" sz="2800" dirty="0"/>
              <a:t>》22</a:t>
            </a:r>
            <a:r>
              <a:rPr lang="zh-CN" altLang="en-US" sz="2800" dirty="0"/>
              <a:t>条</a:t>
            </a:r>
            <a:r>
              <a:rPr lang="en-US" altLang="zh-CN" sz="2800" dirty="0"/>
              <a:t>,1947</a:t>
            </a:r>
            <a:r>
              <a:rPr lang="zh-CN" altLang="en-US" sz="2800" dirty="0"/>
              <a:t>年</a:t>
            </a:r>
            <a:r>
              <a:rPr lang="en-US" altLang="zh-CN" sz="2800" dirty="0"/>
              <a:t>,</a:t>
            </a:r>
            <a:r>
              <a:rPr lang="zh-CN" altLang="en-US" sz="2800" dirty="0"/>
              <a:t>颁布</a:t>
            </a:r>
            <a:r>
              <a:rPr lang="en-US" altLang="zh-CN" sz="2800" dirty="0"/>
              <a:t>《</a:t>
            </a:r>
            <a:r>
              <a:rPr lang="zh-CN" altLang="en-US" sz="2800" dirty="0"/>
              <a:t>地方志纂修方法</a:t>
            </a:r>
            <a:r>
              <a:rPr lang="en-US" altLang="zh-CN" sz="2800" dirty="0"/>
              <a:t>》9</a:t>
            </a:r>
            <a:r>
              <a:rPr lang="zh-CN" altLang="en-US" sz="2800" dirty="0"/>
              <a:t>条</a:t>
            </a:r>
            <a:r>
              <a:rPr lang="en-US" altLang="zh-CN" sz="2800" dirty="0"/>
              <a:t>,</a:t>
            </a:r>
            <a:r>
              <a:rPr lang="zh-CN" altLang="en-US" sz="2800" dirty="0"/>
              <a:t>定省</a:t>
            </a:r>
            <a:r>
              <a:rPr lang="en-US" altLang="zh-CN" sz="2800" dirty="0"/>
              <a:t>30</a:t>
            </a:r>
            <a:r>
              <a:rPr lang="zh-CN" altLang="en-US" sz="2800" dirty="0"/>
              <a:t>年一修</a:t>
            </a:r>
            <a:r>
              <a:rPr lang="en-US" altLang="zh-CN" sz="2800" dirty="0"/>
              <a:t>,</a:t>
            </a:r>
            <a:r>
              <a:rPr lang="zh-CN" altLang="en-US" sz="2800" dirty="0"/>
              <a:t>市县</a:t>
            </a:r>
            <a:r>
              <a:rPr lang="en-US" altLang="zh-CN" sz="2800" dirty="0"/>
              <a:t>15</a:t>
            </a:r>
            <a:r>
              <a:rPr lang="zh-CN" altLang="en-US" sz="2800" dirty="0"/>
              <a:t>年一修。 </a:t>
            </a:r>
            <a:r>
              <a:rPr lang="en-US" altLang="zh-CN" sz="2800" dirty="0"/>
              <a:t>1998</a:t>
            </a:r>
            <a:r>
              <a:rPr lang="zh-CN" altLang="en-US" sz="2800" dirty="0"/>
              <a:t>年</a:t>
            </a:r>
            <a:r>
              <a:rPr lang="en-US" altLang="zh-CN" sz="2800" dirty="0"/>
              <a:t>,</a:t>
            </a:r>
            <a:r>
              <a:rPr lang="zh-CN" altLang="en-US" sz="2800" dirty="0"/>
              <a:t>国办转发中指组</a:t>
            </a:r>
            <a:r>
              <a:rPr lang="en-US" altLang="zh-CN" sz="2800" dirty="0"/>
              <a:t>《</a:t>
            </a:r>
            <a:r>
              <a:rPr lang="zh-CN" altLang="en-US" sz="2800" dirty="0"/>
              <a:t>规定</a:t>
            </a:r>
            <a:r>
              <a:rPr lang="en-US" altLang="zh-CN" sz="2800" dirty="0"/>
              <a:t>》,20</a:t>
            </a:r>
            <a:r>
              <a:rPr lang="zh-CN" altLang="en-US" sz="2800" dirty="0"/>
              <a:t>年一修。 </a:t>
            </a:r>
            <a:endParaRPr lang="zh-CN" altLang="en-US" sz="2800" dirty="0"/>
          </a:p>
          <a:p>
            <a:pPr eaLnBrk="1" hangingPunct="1"/>
            <a:r>
              <a:rPr lang="en-US" altLang="zh-CN" sz="2800" dirty="0"/>
              <a:t>2006</a:t>
            </a:r>
            <a:r>
              <a:rPr lang="zh-CN" altLang="en-US" sz="2800" dirty="0"/>
              <a:t>年</a:t>
            </a:r>
            <a:r>
              <a:rPr lang="en-US" altLang="zh-CN" sz="2800" dirty="0"/>
              <a:t>5 </a:t>
            </a:r>
            <a:r>
              <a:rPr lang="zh-CN" altLang="en-US" sz="2800" dirty="0"/>
              <a:t>月</a:t>
            </a:r>
            <a:r>
              <a:rPr lang="en-US" altLang="zh-CN" sz="2800" dirty="0"/>
              <a:t>18</a:t>
            </a:r>
            <a:r>
              <a:rPr lang="zh-CN" altLang="en-US" sz="2800" dirty="0"/>
              <a:t>日温家宝总理签发</a:t>
            </a:r>
            <a:r>
              <a:rPr lang="en-US" altLang="zh-CN" sz="2800" dirty="0"/>
              <a:t>《</a:t>
            </a:r>
            <a:r>
              <a:rPr lang="zh-CN" altLang="en-US" sz="2800" dirty="0"/>
              <a:t>地方志工作条例</a:t>
            </a:r>
            <a:r>
              <a:rPr lang="en-US" altLang="zh-CN" sz="2800" dirty="0"/>
              <a:t>》</a:t>
            </a:r>
            <a:r>
              <a:rPr lang="zh-CN" altLang="en-US" sz="2800" dirty="0"/>
              <a:t>，</a:t>
            </a:r>
            <a:r>
              <a:rPr lang="en-US" altLang="zh-CN" sz="2800" dirty="0"/>
              <a:t>2007</a:t>
            </a:r>
            <a:r>
              <a:rPr lang="zh-CN" altLang="en-US" sz="2800" dirty="0"/>
              <a:t>年</a:t>
            </a:r>
            <a:r>
              <a:rPr lang="en-US" altLang="zh-CN" sz="2800" dirty="0"/>
              <a:t>4</a:t>
            </a:r>
            <a:r>
              <a:rPr lang="zh-CN" altLang="en-US" sz="2800" dirty="0"/>
              <a:t>月罗清泉省长签发</a:t>
            </a:r>
            <a:r>
              <a:rPr lang="en-US" altLang="zh-CN" sz="2800" dirty="0"/>
              <a:t>《</a:t>
            </a:r>
            <a:r>
              <a:rPr lang="zh-CN" altLang="en-US" sz="2800" dirty="0"/>
              <a:t>湖北省地方志工作规定</a:t>
            </a:r>
            <a:r>
              <a:rPr lang="en-US" altLang="zh-CN" sz="2800" dirty="0"/>
              <a:t>》</a:t>
            </a:r>
            <a:r>
              <a:rPr lang="zh-CN" altLang="en-US" sz="2800" dirty="0"/>
              <a:t>。都明确了地方志编纂二十年一次的原则。</a:t>
            </a:r>
            <a:endParaRPr lang="zh-CN" alt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p:cNvSpPr>
          <p:nvPr>
            <p:ph type="title"/>
          </p:nvPr>
        </p:nvSpPr>
        <p:spPr>
          <a:ln/>
        </p:spPr>
        <p:txBody>
          <a:bodyPr vert="horz" wrap="square" lIns="91440" tIns="45720" rIns="91440" bIns="45720" anchor="ctr"/>
          <a:p>
            <a:pPr eaLnBrk="1" hangingPunct="1"/>
            <a:r>
              <a:rPr lang="zh-CN" altLang="en-US" b="1" dirty="0"/>
              <a:t>（四）</a:t>
            </a:r>
            <a:r>
              <a:rPr lang="zh-CN" altLang="en-US" dirty="0"/>
              <a:t>方志的功能 </a:t>
            </a:r>
            <a:endParaRPr lang="zh-CN" altLang="en-US" dirty="0"/>
          </a:p>
        </p:txBody>
      </p:sp>
      <p:sp>
        <p:nvSpPr>
          <p:cNvPr id="26627" name="Rectangle 3"/>
          <p:cNvSpPr>
            <a:spLocks noGrp="1"/>
          </p:cNvSpPr>
          <p:nvPr>
            <p:ph idx="1"/>
          </p:nvPr>
        </p:nvSpPr>
        <p:spPr>
          <a:ln/>
        </p:spPr>
        <p:txBody>
          <a:bodyPr vert="horz" wrap="square" lIns="91440" tIns="45720" rIns="91440" bIns="45720" anchor="t"/>
          <a:p>
            <a:pPr eaLnBrk="1" hangingPunct="1"/>
            <a:r>
              <a:rPr lang="zh-CN" altLang="en-US" dirty="0"/>
              <a:t>志书三大功能：</a:t>
            </a:r>
            <a:r>
              <a:rPr lang="zh-CN" altLang="en-US" dirty="0">
                <a:ea typeface="黑体" panose="02010609060101010101" pitchFamily="49" charset="-122"/>
              </a:rPr>
              <a:t>存史、资治、教化</a:t>
            </a:r>
            <a:r>
              <a:rPr lang="zh-CN" altLang="en-US" dirty="0"/>
              <a:t>。</a:t>
            </a:r>
            <a:endParaRPr lang="zh-CN" altLang="en-US" dirty="0"/>
          </a:p>
          <a:p>
            <a:pPr eaLnBrk="1" hangingPunct="1"/>
            <a:r>
              <a:rPr lang="zh-CN" altLang="en-US" dirty="0"/>
              <a:t>这是古今学者对地方志长期研究形成的广泛共识，是对方志功能、作用的科学总结。</a:t>
            </a:r>
            <a:r>
              <a:rPr lang="zh-CN" altLang="en-US" sz="2000" dirty="0"/>
              <a:t>民国于乃仁称</a:t>
            </a:r>
            <a:r>
              <a:rPr lang="en-US" altLang="zh-CN" sz="2000" dirty="0"/>
              <a:t>:“</a:t>
            </a:r>
            <a:r>
              <a:rPr lang="zh-CN" altLang="en-US" sz="2000" dirty="0"/>
              <a:t>一曰备行政官吏省阅</a:t>
            </a:r>
            <a:r>
              <a:rPr lang="en-US" altLang="zh-CN" sz="2000" dirty="0"/>
              <a:t>,</a:t>
            </a:r>
            <a:r>
              <a:rPr lang="zh-CN" altLang="en-US" sz="2000" dirty="0"/>
              <a:t>发政施令得其宜</a:t>
            </a:r>
            <a:r>
              <a:rPr lang="en-US" altLang="zh-CN" sz="2000" dirty="0"/>
              <a:t>;</a:t>
            </a:r>
            <a:r>
              <a:rPr lang="zh-CN" altLang="en-US" sz="2000" dirty="0"/>
              <a:t>二曰资学者治史之史料</a:t>
            </a:r>
            <a:r>
              <a:rPr lang="en-US" altLang="zh-CN" sz="2000" dirty="0"/>
              <a:t>;</a:t>
            </a:r>
            <a:r>
              <a:rPr lang="zh-CN" altLang="en-US" sz="2000" dirty="0"/>
              <a:t>三曰启发后进敬恭桑梓之心。”</a:t>
            </a:r>
            <a:endParaRPr lang="zh-CN"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p:cNvSpPr>
          <p:nvPr>
            <p:ph idx="1"/>
          </p:nvPr>
        </p:nvSpPr>
        <p:spPr>
          <a:ln/>
        </p:spPr>
        <p:txBody>
          <a:bodyPr vert="horz" wrap="square" lIns="91440" tIns="45720" rIns="91440" bIns="45720" anchor="t"/>
          <a:p>
            <a:pPr eaLnBrk="1" hangingPunct="1">
              <a:lnSpc>
                <a:spcPct val="80000"/>
              </a:lnSpc>
            </a:pPr>
            <a:r>
              <a:rPr lang="zh-CN" altLang="en-US" sz="2800" dirty="0"/>
              <a:t>任何事物的实际功能，是由该事物本身内在品质所决定的，人为地贴上什么功能什么功能的标签是没有用的。功能能发挥多少，既与事物本身内在品质有关，也与外在的环境或使用者有关。但是否具备某种功能，功能强弱程度，只与事物本身内在品质有关。</a:t>
            </a:r>
            <a:endParaRPr lang="zh-CN" altLang="en-US" sz="2800" dirty="0"/>
          </a:p>
          <a:p>
            <a:pPr eaLnBrk="1" hangingPunct="1">
              <a:lnSpc>
                <a:spcPct val="80000"/>
              </a:lnSpc>
            </a:pPr>
            <a:r>
              <a:rPr lang="zh-CN" altLang="en-US" sz="2800" dirty="0"/>
              <a:t>志书的三大功能是对志书属性的理论总结，而对于任何某一部具体的志书而言，是否具备这三大功能，情况则千差万别。志书是否具备这三大功能，实际就是对志书质量的考量。如何判断具体某志书是否具备这三大功能，我们可先看看这三大功能所需要的最基本条件：</a:t>
            </a:r>
            <a:endParaRPr lang="zh-CN" alt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idx="1"/>
          </p:nvPr>
        </p:nvSpPr>
        <p:spPr>
          <a:ln/>
        </p:spPr>
        <p:txBody>
          <a:bodyPr vert="horz" wrap="square" lIns="91440" tIns="45720" rIns="91440" bIns="45720" anchor="t"/>
          <a:p>
            <a:pPr eaLnBrk="1" hangingPunct="1"/>
            <a:r>
              <a:rPr lang="zh-CN" altLang="en-US" dirty="0"/>
              <a:t>存史：要</a:t>
            </a:r>
            <a:r>
              <a:rPr lang="zh-CN" altLang="en-US" dirty="0">
                <a:ea typeface="黑体" panose="02010609060101010101" pitchFamily="49" charset="-122"/>
              </a:rPr>
              <a:t>真</a:t>
            </a:r>
            <a:r>
              <a:rPr lang="zh-CN" altLang="en-US" dirty="0"/>
              <a:t>；</a:t>
            </a:r>
            <a:endParaRPr lang="zh-CN" altLang="en-US" dirty="0"/>
          </a:p>
          <a:p>
            <a:pPr eaLnBrk="1" hangingPunct="1"/>
            <a:r>
              <a:rPr lang="zh-CN" altLang="en-US" dirty="0"/>
              <a:t>资治：要</a:t>
            </a:r>
            <a:r>
              <a:rPr lang="zh-CN" altLang="en-US" dirty="0">
                <a:ea typeface="黑体" panose="02010609060101010101" pitchFamily="49" charset="-122"/>
              </a:rPr>
              <a:t>真</a:t>
            </a:r>
            <a:r>
              <a:rPr lang="zh-CN" altLang="en-US" dirty="0"/>
              <a:t>、要</a:t>
            </a:r>
            <a:r>
              <a:rPr lang="zh-CN" altLang="en-US" dirty="0">
                <a:ea typeface="黑体" panose="02010609060101010101" pitchFamily="49" charset="-122"/>
              </a:rPr>
              <a:t>识</a:t>
            </a:r>
            <a:r>
              <a:rPr lang="zh-CN" altLang="en-US" dirty="0"/>
              <a:t>；</a:t>
            </a:r>
            <a:endParaRPr lang="zh-CN" altLang="en-US" dirty="0"/>
          </a:p>
          <a:p>
            <a:pPr eaLnBrk="1" hangingPunct="1"/>
            <a:r>
              <a:rPr lang="zh-CN" altLang="en-US" dirty="0"/>
              <a:t>教化：要</a:t>
            </a:r>
            <a:r>
              <a:rPr lang="zh-CN" altLang="en-US" dirty="0">
                <a:ea typeface="黑体" panose="02010609060101010101" pitchFamily="49" charset="-122"/>
              </a:rPr>
              <a:t>真</a:t>
            </a:r>
            <a:r>
              <a:rPr lang="zh-CN" altLang="en-US" dirty="0"/>
              <a:t>、要</a:t>
            </a:r>
            <a:r>
              <a:rPr lang="zh-CN" altLang="en-US" dirty="0">
                <a:ea typeface="黑体" panose="02010609060101010101" pitchFamily="49" charset="-122"/>
              </a:rPr>
              <a:t>识</a:t>
            </a:r>
            <a:r>
              <a:rPr lang="zh-CN" altLang="en-US" dirty="0"/>
              <a:t>、要</a:t>
            </a:r>
            <a:r>
              <a:rPr lang="zh-CN" altLang="en-US" dirty="0">
                <a:ea typeface="黑体" panose="02010609060101010101" pitchFamily="49" charset="-122"/>
              </a:rPr>
              <a:t>神</a:t>
            </a:r>
            <a:r>
              <a:rPr lang="zh-CN" altLang="en-US" dirty="0"/>
              <a:t>。</a:t>
            </a:r>
            <a:endParaRPr lang="zh-CN" altLang="en-US" dirty="0"/>
          </a:p>
          <a:p>
            <a:pPr eaLnBrk="1" hangingPunct="1"/>
            <a:r>
              <a:rPr lang="zh-CN" altLang="en-US" dirty="0"/>
              <a:t>真是基础，识是精髓，神是升华。</a:t>
            </a:r>
            <a:endParaRPr lang="en-US" altLang="zh-C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a:spLocks noGrp="1"/>
          </p:cNvSpPr>
          <p:nvPr>
            <p:ph idx="1"/>
          </p:nvPr>
        </p:nvSpPr>
        <p:spPr>
          <a:xfrm>
            <a:off x="323850" y="333375"/>
            <a:ext cx="8820150" cy="6264275"/>
          </a:xfrm>
          <a:ln/>
        </p:spPr>
        <p:txBody>
          <a:bodyPr vert="horz" wrap="square" lIns="91440" tIns="45720" rIns="91440" bIns="45720" anchor="t"/>
          <a:p>
            <a:pPr eaLnBrk="1" hangingPunct="1"/>
            <a:r>
              <a:rPr lang="zh-CN" altLang="en-US" sz="2800" dirty="0"/>
              <a:t>志书三大功能中，存史应该是第一属性，是最基本的功能。而志书的存史功能，最基本的要求是真实可靠！所存必须是信史！</a:t>
            </a:r>
            <a:endParaRPr lang="zh-CN" altLang="en-US" sz="2800" dirty="0"/>
          </a:p>
          <a:p>
            <a:pPr eaLnBrk="1" hangingPunct="1"/>
            <a:r>
              <a:rPr lang="zh-CN" altLang="en-US" sz="2800" dirty="0"/>
              <a:t>志书的资治功能是由其存史功能延伸而来，资治功能的发挥程度，除志书基本功能的“真”之外，还要有“识”。</a:t>
            </a:r>
            <a:endParaRPr lang="zh-CN" altLang="en-US" sz="2800" dirty="0"/>
          </a:p>
          <a:p>
            <a:pPr eaLnBrk="1" hangingPunct="1"/>
            <a:r>
              <a:rPr lang="zh-CN" altLang="en-US" sz="2800" dirty="0"/>
              <a:t>志书的教化功能，则是在前二者的基础上再延伸，其基本特点是在真、识的基础上还要有“神”。这所谓的“神”，是“传神”，即要有文采……</a:t>
            </a:r>
            <a:endParaRPr lang="en-US" altLang="zh-CN" sz="2800" dirty="0"/>
          </a:p>
          <a:p>
            <a:pPr eaLnBrk="1" hangingPunct="1"/>
            <a:r>
              <a:rPr lang="zh-CN" altLang="en-US" sz="2000" dirty="0"/>
              <a:t>实际工作中，真和识都有限的情况下，总想将教化发挥至极致而大发议论，抒发激情，处处贴金，为最常见之病。志书的教化功能是附着于真和识的基础上，没有基础，也就没有后续的一切。因此，志书要求“述而不作”，精义即在于此。</a:t>
            </a:r>
            <a:endParaRPr lang="zh-CN" altLang="en-US" sz="2000" dirty="0"/>
          </a:p>
          <a:p>
            <a:pPr eaLnBrk="1" hangingPunct="1"/>
            <a:endParaRPr lang="zh-CN" alt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p:cNvSpPr>
          <p:nvPr>
            <p:ph type="title"/>
          </p:nvPr>
        </p:nvSpPr>
        <p:spPr>
          <a:ln/>
        </p:spPr>
        <p:txBody>
          <a:bodyPr vert="horz" wrap="square" lIns="91440" tIns="45720" rIns="91440" bIns="45720" anchor="ctr"/>
          <a:p>
            <a:pPr eaLnBrk="1" hangingPunct="1"/>
            <a:r>
              <a:rPr lang="zh-CN" altLang="en-US" b="1" dirty="0"/>
              <a:t>二、</a:t>
            </a:r>
            <a:r>
              <a:rPr lang="zh-CN" altLang="en-US" dirty="0"/>
              <a:t>志书的基本构件及相关要求 </a:t>
            </a:r>
            <a:endParaRPr lang="zh-CN" altLang="en-US" dirty="0"/>
          </a:p>
        </p:txBody>
      </p:sp>
      <p:sp>
        <p:nvSpPr>
          <p:cNvPr id="30723" name="Rectangle 3"/>
          <p:cNvSpPr>
            <a:spLocks noGrp="1"/>
          </p:cNvSpPr>
          <p:nvPr>
            <p:ph idx="1"/>
          </p:nvPr>
        </p:nvSpPr>
        <p:spPr>
          <a:ln/>
        </p:spPr>
        <p:txBody>
          <a:bodyPr vert="horz" wrap="square" lIns="91440" tIns="45720" rIns="91440" bIns="45720" anchor="t"/>
          <a:p>
            <a:pPr eaLnBrk="1" hangingPunct="1"/>
            <a:r>
              <a:rPr lang="zh-CN" altLang="en-US" dirty="0"/>
              <a:t>前面算是从外面看一看地方志是什么，现在再从里面看看地方志书是怎样构成的，有哪些构成部件，构成这些部件需要些什么条件，应注意哪些事项，以便我们可以着手去准备。</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idx="1"/>
          </p:nvPr>
        </p:nvSpPr>
        <p:spPr>
          <a:ln/>
        </p:spPr>
        <p:txBody>
          <a:bodyPr vert="horz" wrap="square" lIns="91440" tIns="45720" rIns="91440" bIns="45720" anchor="t"/>
          <a:p>
            <a:pPr eaLnBrk="1" hangingPunct="1"/>
            <a:r>
              <a:rPr lang="zh-CN" altLang="en-US" dirty="0"/>
              <a:t> 一、地方志是什么？</a:t>
            </a:r>
            <a:endParaRPr lang="zh-CN" altLang="en-US" dirty="0"/>
          </a:p>
          <a:p>
            <a:pPr eaLnBrk="1" hangingPunct="1"/>
            <a:r>
              <a:rPr lang="zh-CN" altLang="en-US" dirty="0"/>
              <a:t>二、志书的基本构件及相关要求</a:t>
            </a:r>
            <a:endParaRPr lang="zh-CN" altLang="en-US" dirty="0"/>
          </a:p>
          <a:p>
            <a:pPr eaLnBrk="1" hangingPunct="1"/>
            <a:r>
              <a:rPr lang="zh-CN" altLang="en-US" dirty="0"/>
              <a:t>三、修志的基本流程</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p:cNvSpPr>
          <p:nvPr>
            <p:ph type="title"/>
          </p:nvPr>
        </p:nvSpPr>
        <p:spPr>
          <a:ln/>
        </p:spPr>
        <p:txBody>
          <a:bodyPr vert="horz" wrap="square" lIns="91440" tIns="45720" rIns="91440" bIns="45720" anchor="ctr"/>
          <a:p>
            <a:pPr eaLnBrk="1" hangingPunct="1"/>
            <a:r>
              <a:rPr lang="zh-CN" altLang="en-US" dirty="0"/>
              <a:t>（一）志书的构件</a:t>
            </a:r>
            <a:endParaRPr lang="zh-CN" altLang="en-US" dirty="0"/>
          </a:p>
        </p:txBody>
      </p:sp>
      <p:sp>
        <p:nvSpPr>
          <p:cNvPr id="31747" name="Rectangle 3"/>
          <p:cNvSpPr>
            <a:spLocks noGrp="1"/>
          </p:cNvSpPr>
          <p:nvPr>
            <p:ph idx="1"/>
          </p:nvPr>
        </p:nvSpPr>
        <p:spPr>
          <a:ln/>
        </p:spPr>
        <p:txBody>
          <a:bodyPr vert="horz" wrap="square" lIns="91440" tIns="45720" rIns="91440" bIns="45720" anchor="t"/>
          <a:p>
            <a:pPr eaLnBrk="1" hangingPunct="1">
              <a:lnSpc>
                <a:spcPct val="90000"/>
              </a:lnSpc>
            </a:pPr>
            <a:r>
              <a:rPr lang="zh-CN" altLang="en-US" sz="2800" dirty="0"/>
              <a:t>志书的构件都是由文字和图画构成的。所谓的构件，也就是方志的几种体裁。体裁不同，所要求的表达方式也不相同，内容结构也各有特点。就旧志而言，有些体例如志体、传体、图已基本定型，随着时代的发展，为适应各种内容记述的需要，新方志逐渐形成了记、述、志、传、图、表、录七种体裁的记述方式。一部完整的地方综合类志书，主要就是这七种体裁的综合运用。因此，修志工作者需要对这记、述、志、传、图、表、录七个构件有必要的了解，并熟知其各自不同的特点和要求。</a:t>
            </a:r>
            <a:endParaRPr lang="zh-CN" alt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p:cNvSpPr>
          <p:nvPr>
            <p:ph idx="1"/>
          </p:nvPr>
        </p:nvSpPr>
        <p:spPr>
          <a:ln/>
        </p:spPr>
        <p:txBody>
          <a:bodyPr vert="horz" wrap="square" lIns="91440" tIns="45720" rIns="91440" bIns="45720" anchor="t"/>
          <a:p>
            <a:pPr eaLnBrk="1" hangingPunct="1"/>
            <a:r>
              <a:rPr lang="zh-CN" altLang="en-US" dirty="0"/>
              <a:t>关于这些部件，我们的教材有较完善的表述，在此只作简要提示，不用展开，可参阅教材。</a:t>
            </a:r>
            <a:endParaRPr lang="zh-CN" altLang="en-US" dirty="0"/>
          </a:p>
          <a:p>
            <a:pPr eaLnBrk="1" hangingPunct="1"/>
            <a:r>
              <a:rPr lang="en-US" altLang="zh-CN" dirty="0"/>
              <a:t>1.</a:t>
            </a:r>
            <a:r>
              <a:rPr lang="zh-CN" altLang="en-US" dirty="0"/>
              <a:t>记。即大事记，旧志这一体裁使用很少，有者多以某某年表形式出现。新志大事记有志之大纲的作用。大事记的形式种类，内容要求，大事标准</a:t>
            </a:r>
            <a:r>
              <a:rPr lang="en-US" altLang="zh-CN" dirty="0"/>
              <a:t>……</a:t>
            </a:r>
            <a:endParaRPr lang="en-US" altLang="zh-CN" dirty="0"/>
          </a:p>
          <a:p>
            <a:pPr eaLnBrk="1" hangingPunct="1"/>
            <a:r>
              <a:rPr lang="zh-CN" altLang="en-US" dirty="0"/>
              <a:t>大事记之外，还有所谓的“专记”</a:t>
            </a:r>
            <a:r>
              <a:rPr lang="en-US" altLang="zh-CN" dirty="0"/>
              <a:t>……</a:t>
            </a:r>
            <a:endParaRPr lang="en-US" altLang="zh-C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p:cNvSpPr>
          <p:nvPr>
            <p:ph idx="1"/>
          </p:nvPr>
        </p:nvSpPr>
        <p:spPr>
          <a:xfrm>
            <a:off x="468313" y="404813"/>
            <a:ext cx="8496300" cy="5832475"/>
          </a:xfrm>
          <a:ln/>
        </p:spPr>
        <p:txBody>
          <a:bodyPr vert="horz" wrap="square" lIns="91440" tIns="45720" rIns="91440" bIns="45720" anchor="t"/>
          <a:p>
            <a:pPr eaLnBrk="1" hangingPunct="1"/>
            <a:r>
              <a:rPr lang="en-US" altLang="zh-CN" dirty="0"/>
              <a:t>2.</a:t>
            </a:r>
            <a:r>
              <a:rPr lang="zh-CN" altLang="en-US" dirty="0"/>
              <a:t>述。旧志使用亦不多，有也较简略。新志对这一体裁运用较多，且渐趋完备，成为不可或缺的部件，且是画龙点睛的部件，使志书的整体性更强，贯注其中的“识”是灵魂，无“识”则难驾驭。</a:t>
            </a:r>
            <a:endParaRPr lang="en-US" altLang="zh-CN" dirty="0"/>
          </a:p>
          <a:p>
            <a:pPr eaLnBrk="1" hangingPunct="1"/>
            <a:r>
              <a:rPr lang="zh-CN" altLang="en-US" dirty="0"/>
              <a:t>述的种类和层次：总述、概述、无题小序等。</a:t>
            </a:r>
            <a:endParaRPr lang="en-US" altLang="zh-CN" dirty="0"/>
          </a:p>
          <a:p>
            <a:pPr eaLnBrk="1" hangingPunct="1"/>
            <a:r>
              <a:rPr lang="zh-CN" altLang="en-US" dirty="0"/>
              <a:t>目的：勾勒整体概貌。</a:t>
            </a:r>
            <a:endParaRPr lang="en-US" altLang="zh-CN" dirty="0"/>
          </a:p>
          <a:p>
            <a:pPr eaLnBrk="1" hangingPunct="1"/>
            <a:r>
              <a:rPr lang="zh-CN" altLang="en-US" dirty="0"/>
              <a:t>特点：点到即止，忌展开和枝蔓，与其后主体内容形成呼应而不能是同一层次的重复</a:t>
            </a:r>
            <a:r>
              <a:rPr lang="zh-CN" altLang="en-US" sz="2000" dirty="0"/>
              <a:t>（此为常见性问题）</a:t>
            </a:r>
            <a:r>
              <a:rPr lang="zh-CN" altLang="en-US" dirty="0"/>
              <a:t>。</a:t>
            </a:r>
            <a:endParaRPr lang="en-US" altLang="zh-CN" dirty="0"/>
          </a:p>
          <a:p>
            <a:pPr eaLnBrk="1" hangingPunct="1"/>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p:cNvSpPr>
          <p:nvPr>
            <p:ph idx="1"/>
          </p:nvPr>
        </p:nvSpPr>
        <p:spPr>
          <a:ln/>
        </p:spPr>
        <p:txBody>
          <a:bodyPr vert="horz" wrap="square" lIns="91440" tIns="45720" rIns="91440" bIns="45720" anchor="t"/>
          <a:p>
            <a:pPr eaLnBrk="1" hangingPunct="1">
              <a:lnSpc>
                <a:spcPct val="90000"/>
              </a:lnSpc>
            </a:pPr>
            <a:r>
              <a:rPr lang="en-US" altLang="zh-CN" dirty="0"/>
              <a:t>3.</a:t>
            </a:r>
            <a:r>
              <a:rPr lang="zh-CN" altLang="en-US" dirty="0"/>
              <a:t>志。这是志书的主体。志书志书，实际是由不同的分志或专志组成，每一专志的任务是记述某一特定事物的历史与现状。在旧志中，分有不同的门类，分类记述，这些门类的划分，便是现代志书的专志或分志。一部综合志如</a:t>
            </a:r>
            <a:r>
              <a:rPr lang="en-US" altLang="zh-CN" dirty="0"/>
              <a:t>……</a:t>
            </a:r>
            <a:r>
              <a:rPr lang="zh-CN" altLang="en-US" dirty="0"/>
              <a:t>一般都由若干专志组成。怎样分设专志，是制订篇目的任务，另有介绍。怎样记述，也另有介绍。在此特别介绍一下，作为志书主体的专志，其记述的内容有些什么样的要求</a:t>
            </a:r>
            <a:r>
              <a:rPr lang="en-US" altLang="zh-CN" dirty="0"/>
              <a:t>……</a:t>
            </a:r>
            <a:endParaRPr lang="en-US" altLang="zh-C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Grp="1"/>
          </p:cNvSpPr>
          <p:nvPr>
            <p:ph idx="1"/>
          </p:nvPr>
        </p:nvSpPr>
        <p:spPr>
          <a:ln/>
        </p:spPr>
        <p:txBody>
          <a:bodyPr vert="horz" wrap="square" lIns="91440" tIns="45720" rIns="91440" bIns="45720" anchor="t"/>
          <a:p>
            <a:pPr eaLnBrk="1" hangingPunct="1"/>
            <a:r>
              <a:rPr lang="zh-CN" altLang="en-US" sz="2800" dirty="0"/>
              <a:t>地方志是一方之全史，是一个地方的百科全书，这种观念已普遍为人们所接受。从这个角度说，地方志书的内容广得没有边际，应该是无所不收。不过，这所谓的百科全书，是说它在门类上几乎无所不包，决不是说它在内容上包罗万象，能代替其他所有一切书籍的功能。在具体门类的记述上，却有较具体的范围。地方志书是科学的资料著述，其重点在资料性，是地方各门类的史料。因此，就某一门类而言，地方志书所要记载的是该门类的一般的、基本的情况。</a:t>
            </a:r>
            <a:endParaRPr lang="zh-CN" alt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p:cNvSpPr>
          <p:nvPr>
            <p:ph idx="1"/>
          </p:nvPr>
        </p:nvSpPr>
        <p:spPr>
          <a:ln/>
        </p:spPr>
        <p:txBody>
          <a:bodyPr vert="horz" wrap="square" lIns="91440" tIns="45720" rIns="91440" bIns="45720" anchor="t"/>
          <a:p>
            <a:pPr eaLnBrk="1" hangingPunct="1"/>
            <a:r>
              <a:rPr lang="zh-CN" altLang="en-US" sz="2800" dirty="0"/>
              <a:t>以具体的水产行业中的“鱼类资源”来说，地方志书需要的主要是该地鱼类资源的一般情况：有多少类、多少种属等等，而一般不需要从生物学的角度去详细描述某一种鱼的生理结构特征以及每种结构的生理功能，那是教科书和科学专著要做的事情。又以“茶叶”为例，志书需要的是该地茶叶种植的历史情况、茶叶的品种、品质、产量、销售市场等，而茶叶自身的消食解渴、提神醒脑、甚至治病防癌等药理功能则不是地方志书所要详记者。</a:t>
            </a:r>
            <a:endParaRPr lang="zh-CN" alt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p:cNvSpPr>
          <p:nvPr>
            <p:ph idx="1"/>
          </p:nvPr>
        </p:nvSpPr>
        <p:spPr>
          <a:ln/>
        </p:spPr>
        <p:txBody>
          <a:bodyPr vert="horz" wrap="square" lIns="91440" tIns="45720" rIns="91440" bIns="45720" anchor="t"/>
          <a:p>
            <a:pPr eaLnBrk="1" hangingPunct="1">
              <a:lnSpc>
                <a:spcPct val="90000"/>
              </a:lnSpc>
            </a:pPr>
            <a:r>
              <a:rPr lang="zh-CN" altLang="en-US" sz="2800" dirty="0"/>
              <a:t>地方志书与科学专著或教科书的区别在于，志书只记某一事物在该地的“有”与“无”，而不对该事物进行解释或论证等。如“煤”，地方志书一般只记述该地“煤”的“有”与“无” ，有哪些种，其矿床地质特征、有多大储量、开采情况等等，而不写“什么是煤”，也不写“煤”有哪些功能等情况，这些是由别的书去解决的问题。而有些志稿，对“煤”（此处仅举例而言，非专指某志稿）的“有”与“无”的记述并不多，对什么是“煤”却开篇就写一大段定义，接着就把“煤”的功能、物理、化学特性等作大段介绍。</a:t>
            </a:r>
            <a:endParaRPr lang="zh-CN" alt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p:cNvSpPr>
          <p:nvPr>
            <p:ph idx="1"/>
          </p:nvPr>
        </p:nvSpPr>
        <p:spPr>
          <a:ln/>
        </p:spPr>
        <p:txBody>
          <a:bodyPr vert="horz" wrap="square" lIns="91440" tIns="45720" rIns="91440" bIns="45720" anchor="t"/>
          <a:p>
            <a:pPr eaLnBrk="1" hangingPunct="1"/>
            <a:r>
              <a:rPr lang="zh-CN" altLang="en-US" dirty="0"/>
              <a:t>我们可以把专志在内容方面的要求作如此归纳：</a:t>
            </a:r>
            <a:endParaRPr lang="zh-CN" altLang="en-US" b="1" dirty="0"/>
          </a:p>
          <a:p>
            <a:pPr eaLnBrk="1" hangingPunct="1"/>
            <a:r>
              <a:rPr lang="zh-CN" altLang="en-US" b="1" dirty="0"/>
              <a:t>专志所要记载的内容是：有什么，是怎么回事</a:t>
            </a:r>
            <a:r>
              <a:rPr lang="zh-CN" altLang="en-US" dirty="0"/>
              <a:t>（是什么），</a:t>
            </a:r>
            <a:r>
              <a:rPr lang="zh-CN" altLang="en-US" b="1" dirty="0"/>
              <a:t>曾经怎么样。</a:t>
            </a:r>
            <a:endParaRPr lang="zh-CN" altLang="en-US" b="1" dirty="0"/>
          </a:p>
          <a:p>
            <a:pPr eaLnBrk="1" hangingPunct="1"/>
            <a:r>
              <a:rPr lang="zh-CN" altLang="en-US" b="1" dirty="0"/>
              <a:t>专志不需要写：为什么？要怎么样，应该怎么样，将会怎么样。</a:t>
            </a:r>
            <a:endParaRPr lang="zh-CN" altLang="en-US"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p:cNvSpPr>
          <p:nvPr>
            <p:ph idx="1"/>
          </p:nvPr>
        </p:nvSpPr>
        <p:spPr>
          <a:ln/>
        </p:spPr>
        <p:txBody>
          <a:bodyPr vert="horz" wrap="square" lIns="91440" tIns="45720" rIns="91440" bIns="45720" anchor="t"/>
          <a:p>
            <a:pPr eaLnBrk="1" hangingPunct="1"/>
            <a:r>
              <a:rPr lang="zh-CN" altLang="en-US" sz="2800" dirty="0"/>
              <a:t>这其中：</a:t>
            </a:r>
            <a:endParaRPr lang="zh-CN" altLang="en-US" sz="2800" dirty="0"/>
          </a:p>
          <a:p>
            <a:pPr eaLnBrk="1" hangingPunct="1"/>
            <a:r>
              <a:rPr lang="zh-CN" altLang="en-US" sz="2800" dirty="0"/>
              <a:t>“有什么”，就是志书要解决的“有”与“无”的问题，必须以史实与资料说话，切忌空洞无物；</a:t>
            </a:r>
            <a:endParaRPr lang="zh-CN" altLang="en-US" sz="2800" dirty="0"/>
          </a:p>
          <a:p>
            <a:pPr eaLnBrk="1" hangingPunct="1"/>
            <a:r>
              <a:rPr lang="zh-CN" altLang="en-US" sz="2800" dirty="0"/>
              <a:t>“是怎么回事”，不是说要像教科书那样对记述对象加上一个“是什么”的定义，而是要求将记述对象的本质或事件的真实过程作客观的记述，写明原委，同样要求以史实说话；</a:t>
            </a:r>
            <a:endParaRPr lang="zh-CN" altLang="en-US" sz="2800" dirty="0"/>
          </a:p>
          <a:p>
            <a:pPr eaLnBrk="1" hangingPunct="1"/>
            <a:r>
              <a:rPr lang="zh-CN" altLang="en-US" sz="2800" dirty="0"/>
              <a:t>“曾经怎么样”，地方志书所记载的都是已然的历史史实，史实与结果一定要记载得准确无误；</a:t>
            </a:r>
            <a:endParaRPr lang="zh-CN" altLang="en-US"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p:cNvSpPr>
          <p:nvPr>
            <p:ph idx="1"/>
          </p:nvPr>
        </p:nvSpPr>
        <p:spPr>
          <a:ln/>
        </p:spPr>
        <p:txBody>
          <a:bodyPr vert="horz" wrap="square" lIns="91440" tIns="45720" rIns="91440" bIns="45720" anchor="t"/>
          <a:p>
            <a:pPr eaLnBrk="1" hangingPunct="1">
              <a:lnSpc>
                <a:spcPct val="90000"/>
              </a:lnSpc>
            </a:pPr>
            <a:r>
              <a:rPr lang="zh-CN" altLang="en-US" dirty="0"/>
              <a:t>“为什么”，这是地方志书第一不能见到的写法。地方志书所记为已然的历史，没有“为什么”可问，史实如此而已；</a:t>
            </a:r>
            <a:endParaRPr lang="zh-CN" altLang="en-US" dirty="0"/>
          </a:p>
          <a:p>
            <a:pPr eaLnBrk="1" hangingPunct="1">
              <a:lnSpc>
                <a:spcPct val="90000"/>
              </a:lnSpc>
            </a:pPr>
            <a:r>
              <a:rPr lang="zh-CN" altLang="en-US" dirty="0"/>
              <a:t>“要怎么样”、“应该怎么样”：这也是志书所不能见到的写法。历史已不以我们的意志为转移地发生了，我们没有能力再要求它“要怎么样”或“应该怎么样”；</a:t>
            </a:r>
            <a:endParaRPr lang="zh-CN" altLang="en-US" dirty="0"/>
          </a:p>
          <a:p>
            <a:pPr eaLnBrk="1" hangingPunct="1">
              <a:lnSpc>
                <a:spcPct val="90000"/>
              </a:lnSpc>
            </a:pPr>
            <a:r>
              <a:rPr lang="zh-CN" altLang="en-US" dirty="0"/>
              <a:t>“将会怎么样”，这是未来之事，且为完全不能确定之事，不是志书所应记载的。</a:t>
            </a:r>
            <a:endParaRPr lang="en-US" altLang="zh-CN"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title"/>
          </p:nvPr>
        </p:nvSpPr>
        <p:spPr>
          <a:ln/>
        </p:spPr>
        <p:txBody>
          <a:bodyPr vert="horz" wrap="square" lIns="91440" tIns="45720" rIns="91440" bIns="45720" anchor="ctr"/>
          <a:p>
            <a:pPr eaLnBrk="1" hangingPunct="1"/>
            <a:r>
              <a:rPr lang="zh-CN" altLang="en-US" dirty="0"/>
              <a:t>一、地方志是什么？</a:t>
            </a:r>
            <a:endParaRPr lang="zh-CN" altLang="en-US" dirty="0"/>
          </a:p>
        </p:txBody>
      </p:sp>
      <p:sp>
        <p:nvSpPr>
          <p:cNvPr id="5123" name="Rectangle 3"/>
          <p:cNvSpPr>
            <a:spLocks noGrp="1"/>
          </p:cNvSpPr>
          <p:nvPr>
            <p:ph idx="1"/>
          </p:nvPr>
        </p:nvSpPr>
        <p:spPr>
          <a:ln/>
        </p:spPr>
        <p:txBody>
          <a:bodyPr vert="horz" wrap="square" lIns="91440" tIns="45720" rIns="91440" bIns="45720" anchor="t"/>
          <a:p>
            <a:pPr eaLnBrk="1" hangingPunct="1"/>
            <a:r>
              <a:rPr lang="zh-CN" altLang="en-US" dirty="0"/>
              <a:t>这是一个带学术性的问题，详解则各种流派和观点难以尽述。作为修志工作者，为了把志书修好，把志书修得像志书而不是其他总结报告、学术论文、小说戏剧之类，又必须对地方志是什么有一个基本的了解。因此，以最大包容的态度，可将不同流派的观点归纳为以下的基本要点，勾勒出地方志是个什么样：</a:t>
            </a:r>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p:cNvSpPr>
          <p:nvPr>
            <p:ph idx="1"/>
          </p:nvPr>
        </p:nvSpPr>
        <p:spPr>
          <a:ln/>
        </p:spPr>
        <p:txBody>
          <a:bodyPr vert="horz" wrap="square" lIns="91440" tIns="45720" rIns="91440" bIns="45720" anchor="t"/>
          <a:p>
            <a:pPr eaLnBrk="1" hangingPunct="1"/>
            <a:r>
              <a:rPr lang="en-US" altLang="zh-CN" dirty="0"/>
              <a:t>4.</a:t>
            </a:r>
            <a:r>
              <a:rPr lang="zh-CN" altLang="en-US" dirty="0"/>
              <a:t>传。即人物传。这是史志同有的体裁，也是十分重要的内容。志书人物志一般分传录表三个层次，要注意的事项有：</a:t>
            </a:r>
            <a:endParaRPr lang="zh-CN" altLang="en-US" dirty="0"/>
          </a:p>
          <a:p>
            <a:pPr eaLnBrk="1" hangingPunct="1"/>
            <a:r>
              <a:rPr lang="zh-CN" altLang="en-US" dirty="0"/>
              <a:t>生死、籍贯、标准等。记述方式另有介绍。记述的内容，首先以履历为基础，在此基础之上丰富内容、丰满个性…… </a:t>
            </a:r>
            <a:endParaRPr lang="zh-CN" altLang="en-US" dirty="0"/>
          </a:p>
          <a:p>
            <a:pPr eaLnBrk="1" hangingPunct="1"/>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p:cNvSpPr>
          <p:nvPr>
            <p:ph idx="1"/>
          </p:nvPr>
        </p:nvSpPr>
        <p:spPr>
          <a:ln/>
        </p:spPr>
        <p:txBody>
          <a:bodyPr vert="horz" wrap="square" lIns="91440" tIns="45720" rIns="91440" bIns="45720" anchor="t"/>
          <a:p>
            <a:pPr eaLnBrk="1" hangingPunct="1"/>
            <a:r>
              <a:rPr lang="en-US" altLang="zh-CN" b="1" dirty="0"/>
              <a:t>5.</a:t>
            </a:r>
            <a:r>
              <a:rPr lang="zh-CN" altLang="en-US" b="1" dirty="0"/>
              <a:t>图。</a:t>
            </a:r>
            <a:r>
              <a:rPr lang="zh-CN" altLang="en-US" dirty="0"/>
              <a:t>旧志虽技术手段不能与今天相比，但对图的重视有过于今人。特别重舆地图（图经的传承），价值很高。今人多注重图片，舆地图份量相对弱些。今志之图大致有地图、示意图、图画（少），照片（多）。注意的是：与正文的呼应，有机的整体性，各图要素齐全，画面，说明文字的准确等。 </a:t>
            </a:r>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p:cNvSpPr>
          <p:nvPr>
            <p:ph idx="1"/>
          </p:nvPr>
        </p:nvSpPr>
        <p:spPr>
          <a:ln/>
        </p:spPr>
        <p:txBody>
          <a:bodyPr vert="horz" wrap="square" lIns="91440" tIns="45720" rIns="91440" bIns="45720" anchor="t"/>
          <a:p>
            <a:pPr eaLnBrk="1" hangingPunct="1"/>
            <a:r>
              <a:rPr lang="en-US" altLang="zh-CN" b="1" dirty="0"/>
              <a:t>6.</a:t>
            </a:r>
            <a:r>
              <a:rPr lang="zh-CN" altLang="en-US" b="1" dirty="0"/>
              <a:t>表。</a:t>
            </a:r>
            <a:r>
              <a:rPr lang="zh-CN" altLang="en-US" dirty="0"/>
              <a:t>新旧志均有，形式略不同。表须注意者：与正文的关系</a:t>
            </a:r>
            <a:r>
              <a:rPr lang="en-US" altLang="zh-CN" dirty="0"/>
              <a:t>——</a:t>
            </a:r>
            <a:r>
              <a:rPr lang="zh-CN" altLang="en-US" dirty="0"/>
              <a:t>呼应、补充、整体的组成部分；资料口径、数据的统一；自身栏目设置的科学、完整；文字（符号）、单位、形式的规范等。</a:t>
            </a:r>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p:cNvSpPr>
          <p:nvPr>
            <p:ph idx="1"/>
          </p:nvPr>
        </p:nvSpPr>
        <p:spPr>
          <a:ln/>
        </p:spPr>
        <p:txBody>
          <a:bodyPr vert="horz" wrap="square" lIns="91440" tIns="45720" rIns="91440" bIns="45720" anchor="t"/>
          <a:p>
            <a:pPr eaLnBrk="1" hangingPunct="1"/>
            <a:r>
              <a:rPr lang="en-US" altLang="zh-CN" b="1" dirty="0"/>
              <a:t>7.</a:t>
            </a:r>
            <a:r>
              <a:rPr lang="zh-CN" altLang="en-US" b="1" dirty="0"/>
              <a:t>录。</a:t>
            </a:r>
            <a:r>
              <a:rPr lang="zh-CN" altLang="en-US" dirty="0"/>
              <a:t>即附录。旧志重于新志。章学诚的文征超大！注意事项：不是摆设，为录而录；不是垃圾桶，什么都装；与正文有关系但不便进入者、与正文有呼应者。</a:t>
            </a:r>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Grp="1"/>
          </p:cNvSpPr>
          <p:nvPr>
            <p:ph idx="1"/>
          </p:nvPr>
        </p:nvSpPr>
        <p:spPr>
          <a:ln/>
        </p:spPr>
        <p:txBody>
          <a:bodyPr vert="horz" wrap="square" lIns="91440" tIns="45720" rIns="91440" bIns="45720" anchor="t"/>
          <a:p>
            <a:pPr eaLnBrk="1" hangingPunct="1">
              <a:lnSpc>
                <a:spcPct val="90000"/>
              </a:lnSpc>
            </a:pPr>
            <a:r>
              <a:rPr lang="zh-CN" altLang="en-US" dirty="0"/>
              <a:t>除以上主体构件外，志书还有不少附件，即辅文，主要包括：署名、序、前言、凡例、目录、后记（或跋）、索引等。</a:t>
            </a:r>
            <a:endParaRPr lang="zh-CN" altLang="en-US" dirty="0"/>
          </a:p>
          <a:p>
            <a:pPr eaLnBrk="1" hangingPunct="1">
              <a:lnSpc>
                <a:spcPct val="90000"/>
              </a:lnSpc>
            </a:pPr>
            <a:r>
              <a:rPr lang="zh-CN" altLang="en-US" dirty="0"/>
              <a:t>其中，凡例特别重要！前言和后记的分工；多序的层次、角度和身份；目录层次的规范。</a:t>
            </a:r>
            <a:endParaRPr lang="zh-CN" altLang="en-US" dirty="0"/>
          </a:p>
          <a:p>
            <a:pPr eaLnBrk="1" hangingPunct="1">
              <a:lnSpc>
                <a:spcPct val="90000"/>
              </a:lnSpc>
            </a:pPr>
            <a:r>
              <a:rPr lang="zh-CN" altLang="en-US" dirty="0"/>
              <a:t>至于以上主要构件和附件怎样科学地组合成完整的综合志书，由篇目设置来解决，另有介绍。</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p:cNvSpPr>
          <p:nvPr>
            <p:ph type="title"/>
          </p:nvPr>
        </p:nvSpPr>
        <p:spPr>
          <a:ln/>
        </p:spPr>
        <p:txBody>
          <a:bodyPr vert="horz" wrap="square" lIns="91440" tIns="45720" rIns="91440" bIns="45720" anchor="ctr"/>
          <a:p>
            <a:pPr eaLnBrk="1" hangingPunct="1"/>
            <a:r>
              <a:rPr lang="zh-CN" altLang="en-US" dirty="0"/>
              <a:t>（二）相关要求</a:t>
            </a:r>
            <a:endParaRPr lang="zh-CN" altLang="en-US" dirty="0"/>
          </a:p>
        </p:txBody>
      </p:sp>
      <p:sp>
        <p:nvSpPr>
          <p:cNvPr id="47107" name="Rectangle 3"/>
          <p:cNvSpPr>
            <a:spLocks noGrp="1"/>
          </p:cNvSpPr>
          <p:nvPr>
            <p:ph idx="1"/>
          </p:nvPr>
        </p:nvSpPr>
        <p:spPr>
          <a:ln/>
        </p:spPr>
        <p:txBody>
          <a:bodyPr vert="horz" wrap="square" lIns="91440" tIns="45720" rIns="91440" bIns="45720" anchor="t"/>
          <a:p>
            <a:pPr eaLnBrk="1" hangingPunct="1"/>
            <a:r>
              <a:rPr lang="zh-CN" altLang="en-US" dirty="0"/>
              <a:t>怎样制作以上介绍的构件和附件，是修志工作实际操作的关键所在。有关篇目设置要求、文字表述要求</a:t>
            </a:r>
            <a:r>
              <a:rPr lang="en-US" altLang="zh-CN" dirty="0"/>
              <a:t>……</a:t>
            </a:r>
            <a:r>
              <a:rPr lang="zh-CN" altLang="en-US" dirty="0"/>
              <a:t>另有介绍。在此主要介绍一些原则性的专业术语：</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p:cNvSpPr>
          <p:nvPr>
            <p:ph idx="1"/>
          </p:nvPr>
        </p:nvSpPr>
        <p:spPr>
          <a:xfrm>
            <a:off x="468313" y="1628775"/>
            <a:ext cx="8229600" cy="4525963"/>
          </a:xfrm>
          <a:ln/>
        </p:spPr>
        <p:txBody>
          <a:bodyPr vert="horz" wrap="square" lIns="91440" tIns="45720" rIns="91440" bIns="45720" anchor="t"/>
          <a:p>
            <a:pPr eaLnBrk="1" hangingPunct="1"/>
            <a:r>
              <a:rPr lang="en-US" altLang="zh-CN" dirty="0"/>
              <a:t>1.</a:t>
            </a:r>
            <a:r>
              <a:rPr lang="zh-CN" altLang="en-US" dirty="0"/>
              <a:t>关于时空概念：</a:t>
            </a:r>
            <a:endParaRPr lang="zh-CN" altLang="en-US" dirty="0"/>
          </a:p>
          <a:p>
            <a:pPr eaLnBrk="1" hangingPunct="1"/>
            <a:r>
              <a:rPr lang="zh-CN" altLang="en-US" dirty="0"/>
              <a:t>志书断限；</a:t>
            </a:r>
            <a:endParaRPr lang="zh-CN" altLang="en-US" dirty="0"/>
          </a:p>
          <a:p>
            <a:pPr eaLnBrk="1" hangingPunct="1"/>
            <a:r>
              <a:rPr lang="zh-CN" altLang="en-US" dirty="0"/>
              <a:t>越界不书；</a:t>
            </a: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Grp="1"/>
          </p:cNvSpPr>
          <p:nvPr>
            <p:ph idx="1"/>
          </p:nvPr>
        </p:nvSpPr>
        <p:spPr>
          <a:ln/>
        </p:spPr>
        <p:txBody>
          <a:bodyPr vert="horz" wrap="square" lIns="91440" tIns="45720" rIns="91440" bIns="45720" anchor="t"/>
          <a:p>
            <a:pPr eaLnBrk="1" hangingPunct="1">
              <a:lnSpc>
                <a:spcPct val="90000"/>
              </a:lnSpc>
            </a:pPr>
            <a:r>
              <a:rPr lang="en-US" altLang="zh-CN" dirty="0"/>
              <a:t>2.</a:t>
            </a:r>
            <a:r>
              <a:rPr lang="zh-CN" altLang="en-US" dirty="0"/>
              <a:t>关于分类方法：事以类从，类为一志；</a:t>
            </a:r>
            <a:endParaRPr lang="zh-CN" altLang="en-US" dirty="0"/>
          </a:p>
          <a:p>
            <a:pPr eaLnBrk="1" hangingPunct="1">
              <a:lnSpc>
                <a:spcPct val="90000"/>
              </a:lnSpc>
            </a:pPr>
            <a:r>
              <a:rPr lang="zh-CN" altLang="en-US" dirty="0"/>
              <a:t>类为一志，志，主要采用纪事本末体的形式撰写，关键在于把握好竖写的层次，即基本的记述单位，一件一件地逐一记述，抓住事物的主体，以事物为中心而不以时间为中心，以免成为大事记，再把握事物发展的主线、要点、转折点等要素，不要事无巨细一一罗列，成为流水账（志稿中此类问题多且表现形式各不相同）。</a:t>
            </a:r>
            <a:endParaRPr lang="zh-CN" altLang="en-US" dirty="0"/>
          </a:p>
          <a:p>
            <a:pPr eaLnBrk="1" hangingPunct="1">
              <a:lnSpc>
                <a:spcPct val="90000"/>
              </a:lnSpc>
            </a:pP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Grp="1"/>
          </p:cNvSpPr>
          <p:nvPr>
            <p:ph idx="1"/>
          </p:nvPr>
        </p:nvSpPr>
        <p:spPr>
          <a:ln/>
        </p:spPr>
        <p:txBody>
          <a:bodyPr vert="horz" wrap="square" lIns="91440" tIns="45720" rIns="91440" bIns="45720" anchor="t"/>
          <a:p>
            <a:pPr eaLnBrk="1" hangingPunct="1">
              <a:lnSpc>
                <a:spcPct val="90000"/>
              </a:lnSpc>
            </a:pPr>
            <a:r>
              <a:rPr lang="en-US" altLang="zh-CN" sz="2800" dirty="0"/>
              <a:t>3.</a:t>
            </a:r>
            <a:r>
              <a:rPr lang="zh-CN" altLang="en-US" sz="2800" dirty="0"/>
              <a:t>关于记述顺序：横分门类，纵向记述；横不缺要项，纵不断主线（顺时，无倒叙、插叙，无流水账）；</a:t>
            </a:r>
            <a:endParaRPr lang="zh-CN" altLang="en-US" sz="2800" dirty="0"/>
          </a:p>
          <a:p>
            <a:pPr eaLnBrk="1" hangingPunct="1">
              <a:lnSpc>
                <a:spcPct val="90000"/>
              </a:lnSpc>
            </a:pPr>
            <a:r>
              <a:rPr lang="zh-CN" altLang="en-US" sz="2800" dirty="0"/>
              <a:t>横不缺要项，纵不断主线。缺项，大结构不完整；断线，资料不完整。</a:t>
            </a:r>
            <a:endParaRPr lang="zh-CN" altLang="en-US" sz="2800" dirty="0"/>
          </a:p>
          <a:p>
            <a:pPr eaLnBrk="1" hangingPunct="1">
              <a:lnSpc>
                <a:spcPct val="90000"/>
              </a:lnSpc>
            </a:pPr>
            <a:r>
              <a:rPr lang="zh-CN" altLang="en-US" sz="2800" dirty="0"/>
              <a:t>纵述史实，是分类明确后对该类的具体的记述。此记述类史体竖写，这也是志书的关键。首要者是时间，在断限内一是要顺时，二是要记述准确。纵述史实要把握事物的发端、变化和现状，不缺失主要事物，事物的主要方面和事物发展的重要阶段。</a:t>
            </a:r>
            <a:endParaRPr lang="zh-CN" altLang="en-US"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a:spLocks noGrp="1"/>
          </p:cNvSpPr>
          <p:nvPr>
            <p:ph idx="1"/>
          </p:nvPr>
        </p:nvSpPr>
        <p:spPr>
          <a:ln/>
        </p:spPr>
        <p:txBody>
          <a:bodyPr vert="horz" wrap="square" lIns="91440" tIns="45720" rIns="91440" bIns="45720" anchor="t"/>
          <a:p>
            <a:pPr eaLnBrk="1" hangingPunct="1"/>
            <a:r>
              <a:rPr lang="en-US" altLang="zh-CN" dirty="0"/>
              <a:t>4.</a:t>
            </a:r>
            <a:r>
              <a:rPr lang="zh-CN" altLang="en-US" dirty="0"/>
              <a:t>关于记述方法（文风、文体）：述而不作（论），寓论（理）于述。</a:t>
            </a:r>
            <a:endParaRPr lang="zh-CN" altLang="en-US" dirty="0"/>
          </a:p>
          <a:p>
            <a:pPr eaLnBrk="1" hangingPunct="1"/>
            <a:r>
              <a:rPr lang="zh-CN" altLang="en-US" dirty="0"/>
              <a:t>述而不论，是志书的特点。以资料说话，重在记述史实，寓观点于记事之中。</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title"/>
          </p:nvPr>
        </p:nvSpPr>
        <p:spPr>
          <a:ln/>
        </p:spPr>
        <p:txBody>
          <a:bodyPr vert="horz" wrap="square" lIns="91440" tIns="45720" rIns="91440" bIns="45720" anchor="ctr"/>
          <a:p>
            <a:pPr eaLnBrk="1" hangingPunct="1"/>
            <a:r>
              <a:rPr lang="zh-CN" altLang="en-US" sz="4000" dirty="0"/>
              <a:t>（一）地方志从何而来</a:t>
            </a:r>
            <a:br>
              <a:rPr lang="zh-CN" altLang="en-US" sz="4000" dirty="0"/>
            </a:br>
            <a:r>
              <a:rPr lang="en-US" altLang="zh-CN" sz="4000" dirty="0"/>
              <a:t>——</a:t>
            </a:r>
            <a:r>
              <a:rPr lang="zh-CN" altLang="en-US" sz="4000" dirty="0"/>
              <a:t>志书的源流 </a:t>
            </a:r>
            <a:endParaRPr lang="zh-CN" altLang="en-US" sz="4000" dirty="0"/>
          </a:p>
        </p:txBody>
      </p:sp>
      <p:sp>
        <p:nvSpPr>
          <p:cNvPr id="6147" name="Rectangle 3"/>
          <p:cNvSpPr>
            <a:spLocks noGrp="1"/>
          </p:cNvSpPr>
          <p:nvPr>
            <p:ph idx="1"/>
          </p:nvPr>
        </p:nvSpPr>
        <p:spPr>
          <a:ln/>
        </p:spPr>
        <p:txBody>
          <a:bodyPr vert="horz" wrap="square" lIns="91440" tIns="45720" rIns="91440" bIns="45720" anchor="t"/>
          <a:p>
            <a:pPr eaLnBrk="1" hangingPunct="1"/>
            <a:r>
              <a:rPr lang="zh-CN" altLang="en-US" b="1" dirty="0"/>
              <a:t>方志的起源，推得远一些，是从人类活动有记录的时候即已有方志，只是没有归纳。至周朝建立后，分封的诸侯各有史官掌纪事编史之职，有归纳性的书籍出现，方志也就从此派生出来，大致有这么几个源头：</a:t>
            </a:r>
            <a:endParaRPr lang="zh-CN" altLang="en-US"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2"/>
          <p:cNvSpPr>
            <a:spLocks noGrp="1"/>
          </p:cNvSpPr>
          <p:nvPr>
            <p:ph idx="1"/>
          </p:nvPr>
        </p:nvSpPr>
        <p:spPr>
          <a:ln/>
        </p:spPr>
        <p:txBody>
          <a:bodyPr vert="horz" wrap="square" lIns="91440" tIns="45720" rIns="91440" bIns="45720" anchor="t"/>
          <a:p>
            <a:pPr eaLnBrk="1" hangingPunct="1"/>
            <a:r>
              <a:rPr lang="en-US" altLang="zh-CN" dirty="0"/>
              <a:t>5.</a:t>
            </a:r>
            <a:r>
              <a:rPr lang="zh-CN" altLang="en-US" dirty="0"/>
              <a:t>关于取舍原则：以事系人，生不立传；通典不录 </a:t>
            </a:r>
            <a:endParaRPr lang="zh-C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a:spLocks noGrp="1"/>
          </p:cNvSpPr>
          <p:nvPr>
            <p:ph type="title"/>
          </p:nvPr>
        </p:nvSpPr>
        <p:spPr>
          <a:ln/>
        </p:spPr>
        <p:txBody>
          <a:bodyPr vert="horz" wrap="square" lIns="91440" tIns="45720" rIns="91440" bIns="45720" anchor="ctr"/>
          <a:p>
            <a:pPr marL="1117600" indent="-1117600" eaLnBrk="1" hangingPunct="1"/>
            <a:r>
              <a:rPr lang="zh-CN" altLang="en-US" dirty="0"/>
              <a:t>三、修志的基本流程</a:t>
            </a:r>
            <a:endParaRPr lang="zh-CN" altLang="en-US" dirty="0"/>
          </a:p>
        </p:txBody>
      </p:sp>
      <p:sp>
        <p:nvSpPr>
          <p:cNvPr id="53251" name="Rectangle 3"/>
          <p:cNvSpPr>
            <a:spLocks noGrp="1"/>
          </p:cNvSpPr>
          <p:nvPr>
            <p:ph idx="1"/>
          </p:nvPr>
        </p:nvSpPr>
        <p:spPr>
          <a:ln/>
        </p:spPr>
        <p:txBody>
          <a:bodyPr vert="horz" wrap="square" lIns="91440" tIns="45720" rIns="91440" bIns="45720" anchor="t"/>
          <a:p>
            <a:pPr eaLnBrk="1" hangingPunct="1"/>
            <a:r>
              <a:rPr lang="zh-CN" altLang="en-US" dirty="0"/>
              <a:t>通过前面的介绍，对地方志的里、外有了基本的了解，但这些还都是务虚层面的。怎样修志、修好志，则全是务实，经过第一届、第二届修志实际工作的多年实践，下面简要介绍一下修志实际工作的主要流程，或主要环节，以及不同环节应注意的问题或工作重点。所讲为个人浅见，仅供参考。</a:t>
            </a:r>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2"/>
          <p:cNvSpPr>
            <a:spLocks noGrp="1"/>
          </p:cNvSpPr>
          <p:nvPr>
            <p:ph idx="1"/>
          </p:nvPr>
        </p:nvSpPr>
        <p:spPr>
          <a:ln/>
        </p:spPr>
        <p:txBody>
          <a:bodyPr vert="horz" wrap="square" lIns="91440" tIns="45720" rIns="91440" bIns="45720" anchor="t"/>
          <a:p>
            <a:pPr marL="812800" indent="-812800" eaLnBrk="1" hangingPunct="1"/>
            <a:r>
              <a:rPr lang="zh-CN" altLang="en-US" dirty="0"/>
              <a:t>（一）大流程</a:t>
            </a:r>
            <a:endParaRPr lang="zh-CN" altLang="en-US" dirty="0"/>
          </a:p>
          <a:p>
            <a:pPr marL="812800" indent="-812800" eaLnBrk="1" hangingPunct="1"/>
            <a:r>
              <a:rPr lang="en-US" altLang="zh-CN" dirty="0"/>
              <a:t>1.</a:t>
            </a:r>
            <a:r>
              <a:rPr lang="zh-CN" altLang="en-US" dirty="0"/>
              <a:t>理论准备</a:t>
            </a:r>
            <a:endParaRPr lang="zh-CN" altLang="en-US" dirty="0"/>
          </a:p>
          <a:p>
            <a:pPr marL="812800" indent="-812800" eaLnBrk="1" hangingPunct="1"/>
            <a:r>
              <a:rPr lang="en-US" altLang="zh-CN" dirty="0"/>
              <a:t>2.</a:t>
            </a:r>
            <a:r>
              <a:rPr lang="zh-CN" altLang="en-US" dirty="0"/>
              <a:t>队伍建设</a:t>
            </a:r>
            <a:endParaRPr lang="zh-CN" altLang="en-US" dirty="0"/>
          </a:p>
          <a:p>
            <a:pPr marL="812800" indent="-812800" eaLnBrk="1" hangingPunct="1"/>
            <a:r>
              <a:rPr lang="en-US" altLang="zh-CN" dirty="0"/>
              <a:t>3.</a:t>
            </a:r>
            <a:r>
              <a:rPr lang="zh-CN" altLang="en-US" dirty="0"/>
              <a:t>业务规划</a:t>
            </a:r>
            <a:endParaRPr lang="zh-CN" altLang="en-US" dirty="0"/>
          </a:p>
          <a:p>
            <a:pPr marL="812800" indent="-812800" eaLnBrk="1" hangingPunct="1"/>
            <a:r>
              <a:rPr lang="en-US" altLang="zh-CN" dirty="0"/>
              <a:t>4.</a:t>
            </a:r>
            <a:r>
              <a:rPr lang="zh-CN" altLang="en-US" dirty="0"/>
              <a:t>工作推进</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Rectangle 2"/>
          <p:cNvSpPr>
            <a:spLocks noGrp="1"/>
          </p:cNvSpPr>
          <p:nvPr>
            <p:ph type="title"/>
          </p:nvPr>
        </p:nvSpPr>
        <p:spPr>
          <a:ln/>
        </p:spPr>
        <p:txBody>
          <a:bodyPr vert="horz" wrap="square" lIns="91440" tIns="45720" rIns="91440" bIns="45720" anchor="ctr"/>
          <a:p>
            <a:pPr eaLnBrk="1" hangingPunct="1"/>
            <a:r>
              <a:rPr lang="zh-CN" altLang="en-US" sz="4000" dirty="0"/>
              <a:t>（二）具体环节、工作重点、常见问题</a:t>
            </a:r>
            <a:endParaRPr lang="zh-CN" altLang="en-US" sz="4000" dirty="0"/>
          </a:p>
        </p:txBody>
      </p:sp>
      <p:sp>
        <p:nvSpPr>
          <p:cNvPr id="55299" name="Rectangle 3"/>
          <p:cNvSpPr>
            <a:spLocks noGrp="1"/>
          </p:cNvSpPr>
          <p:nvPr>
            <p:ph idx="1"/>
          </p:nvPr>
        </p:nvSpPr>
        <p:spPr>
          <a:ln/>
        </p:spPr>
        <p:txBody>
          <a:bodyPr vert="horz" wrap="square" lIns="91440" tIns="45720" rIns="91440" bIns="45720" anchor="t"/>
          <a:p>
            <a:pPr eaLnBrk="1" hangingPunct="1">
              <a:lnSpc>
                <a:spcPct val="80000"/>
              </a:lnSpc>
            </a:pPr>
            <a:r>
              <a:rPr lang="zh-CN" altLang="en-US" dirty="0"/>
              <a:t>1.理论准备</a:t>
            </a:r>
            <a:endParaRPr lang="zh-CN" altLang="en-US" dirty="0"/>
          </a:p>
          <a:p>
            <a:pPr eaLnBrk="1" hangingPunct="1">
              <a:lnSpc>
                <a:spcPct val="80000"/>
              </a:lnSpc>
            </a:pPr>
            <a:r>
              <a:rPr lang="zh-CN" altLang="en-US" dirty="0"/>
              <a:t>（</a:t>
            </a:r>
            <a:r>
              <a:rPr lang="en-US" altLang="zh-CN" dirty="0"/>
              <a:t>1</a:t>
            </a:r>
            <a:r>
              <a:rPr lang="zh-CN" altLang="en-US" dirty="0"/>
              <a:t>）自身学习。重点：方志基本概念、属性、特点、编纂方法与要求。难点：枯燥、难解。办法：用以致学，实践中学习。</a:t>
            </a:r>
            <a:endParaRPr lang="zh-CN" altLang="en-US" dirty="0"/>
          </a:p>
          <a:p>
            <a:pPr eaLnBrk="1" hangingPunct="1">
              <a:lnSpc>
                <a:spcPct val="80000"/>
              </a:lnSpc>
            </a:pPr>
            <a:r>
              <a:rPr lang="zh-CN" altLang="en-US" dirty="0"/>
              <a:t>（</a:t>
            </a:r>
            <a:r>
              <a:rPr lang="en-US" altLang="zh-CN" dirty="0"/>
              <a:t>2</a:t>
            </a:r>
            <a:r>
              <a:rPr lang="zh-CN" altLang="en-US" dirty="0"/>
              <a:t>）组织培训。参加培训（被动）；组织培训（工作必须），确定对象、组织方式、内容准备。难点：针对性和实效。办法：准备充分。</a:t>
            </a:r>
            <a:endParaRPr lang="zh-CN" altLang="en-US" dirty="0"/>
          </a:p>
          <a:p>
            <a:pPr eaLnBrk="1" hangingPunct="1">
              <a:lnSpc>
                <a:spcPct val="80000"/>
              </a:lnSpc>
            </a:pPr>
            <a:r>
              <a:rPr lang="zh-CN" altLang="en-US" dirty="0"/>
              <a:t>（</a:t>
            </a:r>
            <a:r>
              <a:rPr lang="en-US" altLang="zh-CN" dirty="0"/>
              <a:t>3</a:t>
            </a:r>
            <a:r>
              <a:rPr lang="zh-CN" altLang="en-US" dirty="0"/>
              <a:t>）实践提高。用以致学，长期性，做有心人，善思考、归纳。</a:t>
            </a:r>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a:spLocks noGrp="1"/>
          </p:cNvSpPr>
          <p:nvPr>
            <p:ph type="title"/>
          </p:nvPr>
        </p:nvSpPr>
        <p:spPr>
          <a:ln/>
        </p:spPr>
        <p:txBody>
          <a:bodyPr vert="horz" wrap="square" lIns="91440" tIns="45720" rIns="91440" bIns="45720" anchor="ctr"/>
          <a:p>
            <a:pPr eaLnBrk="1" hangingPunct="1"/>
            <a:r>
              <a:rPr lang="zh-CN" altLang="en-US" dirty="0"/>
              <a:t>2.队伍建设</a:t>
            </a:r>
            <a:endParaRPr lang="zh-CN" altLang="en-US" dirty="0"/>
          </a:p>
        </p:txBody>
      </p:sp>
      <p:sp>
        <p:nvSpPr>
          <p:cNvPr id="56323" name="Rectangle 3"/>
          <p:cNvSpPr>
            <a:spLocks noGrp="1"/>
          </p:cNvSpPr>
          <p:nvPr>
            <p:ph idx="1"/>
          </p:nvPr>
        </p:nvSpPr>
        <p:spPr>
          <a:ln/>
        </p:spPr>
        <p:txBody>
          <a:bodyPr vert="horz" wrap="square" lIns="91440" tIns="45720" rIns="91440" bIns="45720" anchor="t"/>
          <a:p>
            <a:pPr eaLnBrk="1" hangingPunct="1">
              <a:lnSpc>
                <a:spcPct val="90000"/>
              </a:lnSpc>
            </a:pPr>
            <a:r>
              <a:rPr lang="en-US" altLang="zh-CN" sz="2800" dirty="0"/>
              <a:t>1.</a:t>
            </a:r>
            <a:r>
              <a:rPr lang="zh-CN" altLang="en-US" sz="2800" dirty="0"/>
              <a:t>抓人头。看似政府之责，实是组织工作的源头，要有队伍规划、人员素质的设计与要求。要求明确、协调配合；</a:t>
            </a:r>
            <a:r>
              <a:rPr lang="zh-CN" altLang="en-US" sz="1800" dirty="0"/>
              <a:t>（修志机构人员、作者、社会力量）</a:t>
            </a:r>
            <a:endParaRPr lang="zh-CN" altLang="en-US" sz="1800" dirty="0"/>
          </a:p>
          <a:p>
            <a:pPr eaLnBrk="1" hangingPunct="1">
              <a:lnSpc>
                <a:spcPct val="90000"/>
              </a:lnSpc>
            </a:pPr>
            <a:r>
              <a:rPr lang="en-US" altLang="zh-CN" sz="2800" dirty="0"/>
              <a:t>2.</a:t>
            </a:r>
            <a:r>
              <a:rPr lang="zh-CN" altLang="en-US" sz="2800" dirty="0"/>
              <a:t>业务建设。队伍建起后，首先是培训。有大训、小训、个训、会训、研训等等，形式多样。切忌没有任何训练即直接上阵实战，对每一个参与修志的人员均应有基本培训，哪怕是一对一的交流。平时的业务联系也是培训机会。</a:t>
            </a:r>
            <a:endParaRPr lang="zh-CN" altLang="en-US" sz="2800" dirty="0"/>
          </a:p>
          <a:p>
            <a:pPr eaLnBrk="1" hangingPunct="1">
              <a:lnSpc>
                <a:spcPct val="90000"/>
              </a:lnSpc>
            </a:pPr>
            <a:r>
              <a:rPr lang="en-US" altLang="zh-CN" sz="2800" dirty="0"/>
              <a:t>3.</a:t>
            </a:r>
            <a:r>
              <a:rPr lang="zh-CN" altLang="en-US" sz="2800" dirty="0"/>
              <a:t>沟通交流。实是与作者的联系：经常性、服务性、交流性、研讨性、协商性、交友性。</a:t>
            </a:r>
            <a:endParaRPr lang="zh-CN" altLang="en-US"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2"/>
          <p:cNvSpPr>
            <a:spLocks noGrp="1"/>
          </p:cNvSpPr>
          <p:nvPr>
            <p:ph type="title"/>
          </p:nvPr>
        </p:nvSpPr>
        <p:spPr>
          <a:ln/>
        </p:spPr>
        <p:txBody>
          <a:bodyPr vert="horz" wrap="square" lIns="91440" tIns="45720" rIns="91440" bIns="45720" anchor="ctr"/>
          <a:p>
            <a:pPr eaLnBrk="1" hangingPunct="1"/>
            <a:r>
              <a:rPr lang="zh-CN" altLang="en-US" dirty="0"/>
              <a:t>3.业务规划</a:t>
            </a:r>
            <a:endParaRPr lang="zh-CN" altLang="en-US" dirty="0"/>
          </a:p>
        </p:txBody>
      </p:sp>
      <p:sp>
        <p:nvSpPr>
          <p:cNvPr id="57347" name="Rectangle 3"/>
          <p:cNvSpPr>
            <a:spLocks noGrp="1"/>
          </p:cNvSpPr>
          <p:nvPr>
            <p:ph idx="1"/>
          </p:nvPr>
        </p:nvSpPr>
        <p:spPr>
          <a:ln/>
        </p:spPr>
        <p:txBody>
          <a:bodyPr vert="horz" wrap="square" lIns="91440" tIns="45720" rIns="91440" bIns="45720" anchor="t"/>
          <a:p>
            <a:pPr eaLnBrk="1" hangingPunct="1"/>
            <a:r>
              <a:rPr lang="en-US" altLang="zh-CN" dirty="0"/>
              <a:t>1.</a:t>
            </a:r>
            <a:r>
              <a:rPr lang="zh-CN" altLang="en-US" dirty="0"/>
              <a:t>总方案。身份不同而有不同层次的总方案。总方案是在前述两大环节之后、实施工作启动之前的关键。涉及内容有：志书内容、时间安排、组织方式、措施办法等。是整体性的规划，无论哪一层次，均必不可少</a:t>
            </a:r>
            <a:endParaRPr lang="zh-CN" altLang="en-US" dirty="0"/>
          </a:p>
          <a:p>
            <a:pPr eaLnBrk="1" hangingPunct="1"/>
            <a:r>
              <a:rPr lang="zh-CN" altLang="en-US" dirty="0"/>
              <a:t>全省几级志书总方案</a:t>
            </a:r>
            <a:endParaRPr lang="zh-CN" altLang="en-US" dirty="0"/>
          </a:p>
          <a:p>
            <a:pPr eaLnBrk="1" hangingPunct="1"/>
            <a:r>
              <a:rPr lang="zh-CN" altLang="en-US" dirty="0"/>
              <a:t>市州志书总方案</a:t>
            </a:r>
            <a:endParaRPr lang="zh-CN" altLang="en-US" dirty="0"/>
          </a:p>
          <a:p>
            <a:pPr eaLnBrk="1" hangingPunct="1"/>
            <a:r>
              <a:rPr lang="zh-CN" altLang="en-US" dirty="0"/>
              <a:t>县市志书总方案</a:t>
            </a:r>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2"/>
          <p:cNvSpPr>
            <a:spLocks noGrp="1"/>
          </p:cNvSpPr>
          <p:nvPr>
            <p:ph idx="1"/>
          </p:nvPr>
        </p:nvSpPr>
        <p:spPr>
          <a:ln/>
        </p:spPr>
        <p:txBody>
          <a:bodyPr vert="horz" wrap="square" lIns="91440" tIns="45720" rIns="91440" bIns="45720" anchor="t"/>
          <a:p>
            <a:pPr marL="609600" indent="-609600" eaLnBrk="1" hangingPunct="1"/>
            <a:r>
              <a:rPr lang="zh-CN" altLang="en-US" dirty="0"/>
              <a:t>篇目设置。是总方案的具体化，科学合理，逻辑性、可行性、全面性，漏与不漏、断与不断，首先在此，各级各类志书均必先行。篇目还有综合性、专志之分。</a:t>
            </a:r>
            <a:endParaRPr lang="zh-CN" altLang="en-US" dirty="0"/>
          </a:p>
          <a:p>
            <a:pPr marL="609600" indent="-609600" eaLnBrk="1" hangingPunct="1"/>
            <a:r>
              <a:rPr lang="zh-CN" altLang="en-US" dirty="0"/>
              <a:t>    至于篇目怎样设置，另有介绍。</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2"/>
          <p:cNvSpPr>
            <a:spLocks noGrp="1"/>
          </p:cNvSpPr>
          <p:nvPr>
            <p:ph idx="1"/>
          </p:nvPr>
        </p:nvSpPr>
        <p:spPr>
          <a:ln/>
        </p:spPr>
        <p:txBody>
          <a:bodyPr vert="horz" wrap="square" lIns="91440" tIns="45720" rIns="91440" bIns="45720" anchor="t"/>
          <a:p>
            <a:pPr marL="609600" indent="-609600" eaLnBrk="1" hangingPunct="1"/>
            <a:r>
              <a:rPr lang="en-US" altLang="zh-CN" dirty="0"/>
              <a:t>3.</a:t>
            </a:r>
            <a:r>
              <a:rPr lang="zh-CN" altLang="en-US" dirty="0"/>
              <a:t>工作措施与步骤。这是总方案的实施方案。要求具体、可操作，体现高度的组织规划能力。</a:t>
            </a:r>
            <a:endParaRPr lang="zh-CN" altLang="en-US" dirty="0"/>
          </a:p>
          <a:p>
            <a:pPr marL="609600" indent="-609600" eaLnBrk="1" hangingPunct="1"/>
            <a:r>
              <a:rPr lang="zh-CN" altLang="en-US" dirty="0"/>
              <a:t>总体进展计划：科学布局、不同阶段划分、各阶段措施等；</a:t>
            </a:r>
            <a:endParaRPr lang="zh-CN" altLang="en-US" dirty="0"/>
          </a:p>
          <a:p>
            <a:pPr marL="609600" indent="-609600" eaLnBrk="1" hangingPunct="1"/>
            <a:r>
              <a:rPr lang="zh-CN" altLang="en-US" dirty="0"/>
              <a:t>年度计划</a:t>
            </a:r>
            <a:endParaRPr lang="zh-CN" altLang="en-US" dirty="0"/>
          </a:p>
          <a:p>
            <a:pPr marL="609600" indent="-609600" eaLnBrk="1" hangingPunct="1"/>
            <a:r>
              <a:rPr lang="zh-CN" altLang="en-US" dirty="0"/>
              <a:t>月、周计划。可变和调整</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a:spLocks noGrp="1"/>
          </p:cNvSpPr>
          <p:nvPr>
            <p:ph type="title"/>
          </p:nvPr>
        </p:nvSpPr>
        <p:spPr>
          <a:ln/>
        </p:spPr>
        <p:txBody>
          <a:bodyPr vert="horz" wrap="square" lIns="91440" tIns="45720" rIns="91440" bIns="45720" anchor="ctr"/>
          <a:p>
            <a:pPr marL="1117600" indent="-1117600" eaLnBrk="1" hangingPunct="1"/>
            <a:r>
              <a:rPr lang="zh-CN" altLang="en-US" dirty="0"/>
              <a:t>4.工作推进</a:t>
            </a:r>
            <a:endParaRPr lang="zh-CN" altLang="en-US" dirty="0"/>
          </a:p>
        </p:txBody>
      </p:sp>
      <p:sp>
        <p:nvSpPr>
          <p:cNvPr id="60419" name="Rectangle 3"/>
          <p:cNvSpPr>
            <a:spLocks noGrp="1"/>
          </p:cNvSpPr>
          <p:nvPr>
            <p:ph idx="1"/>
          </p:nvPr>
        </p:nvSpPr>
        <p:spPr>
          <a:ln/>
        </p:spPr>
        <p:txBody>
          <a:bodyPr vert="horz" wrap="square" lIns="91440" tIns="45720" rIns="91440" bIns="45720" anchor="t"/>
          <a:p>
            <a:pPr eaLnBrk="1" hangingPunct="1"/>
            <a:r>
              <a:rPr lang="zh-CN" altLang="en-US" dirty="0"/>
              <a:t>此为修志实务的核心，又分以下环节：</a:t>
            </a:r>
            <a:endParaRPr lang="zh-CN" altLang="en-US" dirty="0"/>
          </a:p>
          <a:p>
            <a:pPr eaLnBrk="1" hangingPunct="1">
              <a:buNone/>
            </a:pPr>
            <a:r>
              <a:rPr lang="en-US" altLang="zh-CN" dirty="0"/>
              <a:t>1.</a:t>
            </a:r>
            <a:r>
              <a:rPr lang="zh-CN" altLang="en-US" dirty="0"/>
              <a:t>资料工作：方案……范围……途径……形式……整理……长编……</a:t>
            </a:r>
            <a:endParaRPr lang="zh-CN" altLang="en-US" dirty="0"/>
          </a:p>
          <a:p>
            <a:pPr eaLnBrk="1" hangingPunct="1">
              <a:buNone/>
            </a:pPr>
            <a:r>
              <a:rPr lang="zh-CN" altLang="en-US" dirty="0"/>
              <a:t>来  源  文字、实物、口碑 </a:t>
            </a:r>
            <a:br>
              <a:rPr lang="zh-CN" altLang="en-US" dirty="0"/>
            </a:br>
            <a:r>
              <a:rPr lang="zh-CN" altLang="en-US" dirty="0"/>
              <a:t>     文字→各行业的文档、新闻媒体（可适当参考新闻体的史书）、年鉴。</a:t>
            </a:r>
            <a:br>
              <a:rPr lang="zh-CN" altLang="en-US" dirty="0"/>
            </a:br>
            <a:r>
              <a:rPr lang="zh-CN" altLang="en-US" dirty="0"/>
              <a:t>    实物→录音、录像、图照、光盘 </a:t>
            </a:r>
            <a:br>
              <a:rPr lang="zh-CN" altLang="en-US" dirty="0"/>
            </a:br>
            <a:r>
              <a:rPr lang="zh-CN" altLang="en-US" dirty="0"/>
              <a:t>    口碑→民歌谣、谚语、传说、回忆等</a:t>
            </a:r>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2"/>
          <p:cNvSpPr>
            <a:spLocks noGrp="1"/>
          </p:cNvSpPr>
          <p:nvPr>
            <p:ph idx="1"/>
          </p:nvPr>
        </p:nvSpPr>
        <p:spPr>
          <a:ln/>
        </p:spPr>
        <p:txBody>
          <a:bodyPr vert="horz" wrap="square" lIns="91440" tIns="45720" rIns="91440" bIns="45720" anchor="t"/>
          <a:p>
            <a:pPr eaLnBrk="1" hangingPunct="1"/>
            <a:r>
              <a:rPr lang="zh-CN" altLang="en-US" dirty="0"/>
              <a:t>资料的搜集  渠道一般都是来源于图书档案资料或走访老人以录取口碑。第一手资料搜集到手后，再制成卡片，根据卡片再编成资料长编。</a:t>
            </a:r>
            <a:endParaRPr lang="zh-CN" altLang="en-US" dirty="0"/>
          </a:p>
          <a:p>
            <a:pPr eaLnBrk="1" hangingPunct="1"/>
            <a:r>
              <a:rPr lang="zh-CN" altLang="en-US" dirty="0"/>
              <a:t>形成一个这样的模式：体例</a:t>
            </a:r>
            <a:r>
              <a:rPr lang="en-US" altLang="zh-CN" dirty="0"/>
              <a:t>——</a:t>
            </a:r>
            <a:r>
              <a:rPr lang="zh-CN" altLang="en-US" dirty="0"/>
              <a:t>资料</a:t>
            </a:r>
            <a:r>
              <a:rPr lang="en-US" altLang="zh-CN" dirty="0"/>
              <a:t>——</a:t>
            </a:r>
            <a:r>
              <a:rPr lang="zh-CN" altLang="en-US" dirty="0"/>
              <a:t>长编</a:t>
            </a:r>
            <a:r>
              <a:rPr lang="en-US" altLang="zh-CN" dirty="0"/>
              <a:t>——</a:t>
            </a:r>
            <a:r>
              <a:rPr lang="zh-CN" altLang="en-US" dirty="0"/>
              <a:t>修正体例篇目</a:t>
            </a:r>
            <a:r>
              <a:rPr lang="en-US" altLang="zh-CN" dirty="0"/>
              <a:t>——</a:t>
            </a:r>
            <a:r>
              <a:rPr lang="zh-CN" altLang="en-US" dirty="0"/>
              <a:t>补充资料</a:t>
            </a:r>
            <a:r>
              <a:rPr lang="en-US" altLang="zh-CN" dirty="0"/>
              <a:t>——</a:t>
            </a:r>
            <a:r>
              <a:rPr lang="zh-CN" altLang="en-US" dirty="0"/>
              <a:t>初定篇目</a:t>
            </a:r>
            <a:r>
              <a:rPr lang="en-US" altLang="zh-CN" dirty="0"/>
              <a:t>——</a:t>
            </a:r>
            <a:r>
              <a:rPr lang="zh-CN" altLang="en-US" dirty="0"/>
              <a:t>试写</a:t>
            </a:r>
            <a:r>
              <a:rPr lang="en-US" altLang="zh-CN" dirty="0"/>
              <a:t>——</a:t>
            </a:r>
            <a:r>
              <a:rPr lang="zh-CN" altLang="en-US" dirty="0"/>
              <a:t>再补充资料</a:t>
            </a:r>
            <a:r>
              <a:rPr lang="en-US" altLang="zh-CN" dirty="0"/>
              <a:t>——</a:t>
            </a:r>
            <a:r>
              <a:rPr lang="zh-CN" altLang="en-US" dirty="0"/>
              <a:t>修正篇目</a:t>
            </a:r>
            <a:r>
              <a:rPr lang="en-US" altLang="zh-CN" dirty="0"/>
              <a:t>——</a:t>
            </a:r>
            <a:r>
              <a:rPr lang="zh-CN" altLang="en-US" dirty="0"/>
              <a:t>定稿</a:t>
            </a:r>
            <a:r>
              <a:rPr lang="en-US" altLang="zh-CN" dirty="0"/>
              <a:t>——</a:t>
            </a:r>
            <a:r>
              <a:rPr lang="zh-CN" altLang="en-US" dirty="0"/>
              <a:t>书成。</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idx="1"/>
          </p:nvPr>
        </p:nvSpPr>
        <p:spPr>
          <a:ln/>
        </p:spPr>
        <p:txBody>
          <a:bodyPr vert="horz" wrap="square" lIns="91440" tIns="45720" rIns="91440" bIns="45720" anchor="t"/>
          <a:p>
            <a:pPr eaLnBrk="1" hangingPunct="1"/>
            <a:r>
              <a:rPr lang="en-US" altLang="zh-CN" b="1" dirty="0"/>
              <a:t>1.</a:t>
            </a:r>
            <a:r>
              <a:rPr lang="zh-CN" altLang="en-US" b="1" dirty="0"/>
              <a:t>国别史：如晋之</a:t>
            </a:r>
            <a:r>
              <a:rPr lang="en-US" altLang="zh-CN" b="1" dirty="0"/>
              <a:t>《</a:t>
            </a:r>
            <a:r>
              <a:rPr lang="zh-CN" altLang="en-US" b="1" dirty="0"/>
              <a:t>乘</a:t>
            </a:r>
            <a:r>
              <a:rPr lang="en-US" altLang="zh-CN" b="1" dirty="0"/>
              <a:t>》</a:t>
            </a:r>
            <a:r>
              <a:rPr lang="zh-CN" altLang="en-US" b="1" dirty="0"/>
              <a:t>，楚之</a:t>
            </a:r>
            <a:r>
              <a:rPr lang="en-US" altLang="zh-CN" b="1" dirty="0"/>
              <a:t>《</a:t>
            </a:r>
            <a:r>
              <a:rPr lang="zh-CN" altLang="en-US" b="1" dirty="0"/>
              <a:t>梼（</a:t>
            </a:r>
            <a:r>
              <a:rPr lang="en-US" altLang="zh-CN" b="1" dirty="0"/>
              <a:t>tao</a:t>
            </a:r>
            <a:r>
              <a:rPr lang="zh-CN" altLang="en-US" b="1" dirty="0"/>
              <a:t>）</a:t>
            </a:r>
            <a:r>
              <a:rPr lang="zh-CN" altLang="en-US" b="1" dirty="0"/>
              <a:t>杌</a:t>
            </a:r>
            <a:r>
              <a:rPr lang="en-US" altLang="zh-CN" b="1" dirty="0"/>
              <a:t>》</a:t>
            </a:r>
            <a:r>
              <a:rPr lang="zh-CN" altLang="en-US" b="1" dirty="0"/>
              <a:t>，郑之</a:t>
            </a:r>
            <a:r>
              <a:rPr lang="en-US" altLang="zh-CN" b="1" dirty="0"/>
              <a:t>《</a:t>
            </a:r>
            <a:r>
              <a:rPr lang="zh-CN" altLang="en-US" b="1" dirty="0"/>
              <a:t>志</a:t>
            </a:r>
            <a:r>
              <a:rPr lang="en-US" altLang="zh-CN" b="1" dirty="0"/>
              <a:t>》</a:t>
            </a:r>
            <a:r>
              <a:rPr lang="zh-CN" altLang="en-US" b="1" dirty="0"/>
              <a:t>，鲁之</a:t>
            </a:r>
            <a:r>
              <a:rPr lang="en-US" altLang="zh-CN" b="1" dirty="0"/>
              <a:t>《</a:t>
            </a:r>
            <a:r>
              <a:rPr lang="zh-CN" altLang="en-US" b="1" dirty="0"/>
              <a:t>春秋</a:t>
            </a:r>
            <a:r>
              <a:rPr lang="en-US" altLang="zh-CN" b="1" dirty="0"/>
              <a:t>》</a:t>
            </a:r>
            <a:r>
              <a:rPr lang="zh-CN" altLang="en-US" b="1" dirty="0"/>
              <a:t>等，周天子设有官吏掌管各地史籍，有外史“掌四方之志”，小史“掌邦国之志”等。在这里已有“志”名之出现。</a:t>
            </a:r>
            <a:endParaRPr lang="zh-CN" altLang="en-US"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2"/>
          <p:cNvSpPr>
            <a:spLocks noGrp="1"/>
          </p:cNvSpPr>
          <p:nvPr>
            <p:ph idx="1"/>
          </p:nvPr>
        </p:nvSpPr>
        <p:spPr>
          <a:ln/>
        </p:spPr>
        <p:txBody>
          <a:bodyPr vert="horz" wrap="square" lIns="91440" tIns="45720" rIns="91440" bIns="45720" anchor="t"/>
          <a:p>
            <a:pPr eaLnBrk="1" hangingPunct="1"/>
            <a:r>
              <a:rPr lang="zh-CN" altLang="en-US" dirty="0"/>
              <a:t> 征  集  其根据是完善翔实的篇目</a:t>
            </a:r>
            <a:r>
              <a:rPr lang="en-US" altLang="zh-CN" dirty="0"/>
              <a:t>,</a:t>
            </a:r>
            <a:r>
              <a:rPr lang="zh-CN" altLang="en-US" dirty="0"/>
              <a:t>可比成书时多列几个层次。按图索骥。 </a:t>
            </a:r>
            <a:br>
              <a:rPr lang="zh-CN" altLang="en-US" dirty="0"/>
            </a:br>
            <a:r>
              <a:rPr lang="zh-CN" altLang="en-US" dirty="0"/>
              <a:t>    </a:t>
            </a:r>
            <a:r>
              <a:rPr lang="zh-CN" altLang="en-US" u="sng" dirty="0"/>
              <a:t>先内后外</a:t>
            </a:r>
            <a:r>
              <a:rPr lang="en-US" altLang="zh-CN" dirty="0"/>
              <a:t>:</a:t>
            </a:r>
            <a:r>
              <a:rPr lang="zh-CN" altLang="en-US" dirty="0"/>
              <a:t>本系统、本部门、本地区</a:t>
            </a:r>
            <a:r>
              <a:rPr lang="en-US" altLang="zh-CN" dirty="0"/>
              <a:t>,</a:t>
            </a:r>
            <a:r>
              <a:rPr lang="zh-CN" altLang="en-US" dirty="0"/>
              <a:t>再扩展向外先急后缓</a:t>
            </a:r>
            <a:r>
              <a:rPr lang="en-US" altLang="zh-CN" dirty="0"/>
              <a:t>;</a:t>
            </a:r>
            <a:r>
              <a:rPr lang="zh-CN" altLang="en-US" dirty="0"/>
              <a:t>口碑及可能被毁弃的先收集。先近后远</a:t>
            </a:r>
            <a:r>
              <a:rPr lang="en-US" altLang="zh-CN" dirty="0"/>
              <a:t>:</a:t>
            </a:r>
            <a:r>
              <a:rPr lang="zh-CN" altLang="en-US" dirty="0"/>
              <a:t>先上限、后下限、先发端、再发展。 </a:t>
            </a:r>
            <a:br>
              <a:rPr lang="zh-CN" altLang="en-US" dirty="0"/>
            </a:br>
            <a:r>
              <a:rPr lang="zh-CN" altLang="en-US" dirty="0"/>
              <a:t>   </a:t>
            </a:r>
            <a:r>
              <a:rPr lang="zh-CN" altLang="en-US" u="sng" dirty="0"/>
              <a:t> “宁滥勿缺”、广采博收</a:t>
            </a:r>
            <a:r>
              <a:rPr lang="zh-CN" altLang="en-US" dirty="0"/>
              <a:t>  因资料之间可相互印证、补充。 </a:t>
            </a:r>
            <a:br>
              <a:rPr lang="zh-CN" altLang="en-US" dirty="0"/>
            </a:br>
            <a:r>
              <a:rPr lang="zh-CN" altLang="en-US" dirty="0"/>
              <a:t>    </a:t>
            </a:r>
            <a:r>
              <a:rPr lang="zh-CN" altLang="en-US" sz="1200" u="sng" dirty="0"/>
              <a:t>充分利用新的科技手段</a:t>
            </a:r>
            <a:r>
              <a:rPr lang="zh-CN" altLang="en-US" sz="1200" dirty="0"/>
              <a:t>  如网络。</a:t>
            </a:r>
            <a:r>
              <a:rPr lang="zh-CN" altLang="en-US" dirty="0"/>
              <a:t> </a:t>
            </a:r>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Rectangle 2"/>
          <p:cNvSpPr>
            <a:spLocks noGrp="1"/>
          </p:cNvSpPr>
          <p:nvPr>
            <p:ph idx="1"/>
          </p:nvPr>
        </p:nvSpPr>
        <p:spPr>
          <a:ln/>
        </p:spPr>
        <p:txBody>
          <a:bodyPr vert="horz" wrap="square" lIns="91440" tIns="45720" rIns="91440" bIns="45720" anchor="t"/>
          <a:p>
            <a:pPr eaLnBrk="1" hangingPunct="1"/>
            <a:r>
              <a:rPr lang="zh-CN" altLang="en-US" dirty="0"/>
              <a:t> </a:t>
            </a:r>
            <a:r>
              <a:rPr lang="en-US" altLang="zh-CN" dirty="0"/>
              <a:t>2.</a:t>
            </a:r>
            <a:r>
              <a:rPr lang="zh-CN" altLang="en-US" dirty="0"/>
              <a:t>初稿撰写。体例、文风、宏观与微观、提练归纳、存疑备忘</a:t>
            </a:r>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Rectangle 2"/>
          <p:cNvSpPr>
            <a:spLocks noGrp="1"/>
          </p:cNvSpPr>
          <p:nvPr>
            <p:ph idx="1"/>
          </p:nvPr>
        </p:nvSpPr>
        <p:spPr>
          <a:ln/>
        </p:spPr>
        <p:txBody>
          <a:bodyPr vert="horz" wrap="square" lIns="91440" tIns="45720" rIns="91440" bIns="45720" anchor="t"/>
          <a:p>
            <a:pPr eaLnBrk="1" hangingPunct="1"/>
            <a:r>
              <a:rPr lang="en-US" altLang="zh-CN" dirty="0"/>
              <a:t>3.</a:t>
            </a:r>
            <a:r>
              <a:rPr lang="zh-CN" altLang="en-US" dirty="0"/>
              <a:t>志稿三审。三审各自的目标任务、参与审稿人员、组织方式、修改要求</a:t>
            </a: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Rectangle 2"/>
          <p:cNvSpPr>
            <a:spLocks noGrp="1"/>
          </p:cNvSpPr>
          <p:nvPr>
            <p:ph idx="1"/>
          </p:nvPr>
        </p:nvSpPr>
        <p:spPr>
          <a:ln/>
        </p:spPr>
        <p:txBody>
          <a:bodyPr vert="horz" wrap="square" lIns="91440" tIns="45720" rIns="91440" bIns="45720" anchor="t"/>
          <a:p>
            <a:pPr eaLnBrk="1" hangingPunct="1"/>
            <a:r>
              <a:rPr lang="en-US" altLang="zh-CN" dirty="0"/>
              <a:t>4.</a:t>
            </a:r>
            <a:r>
              <a:rPr lang="zh-CN" altLang="en-US" dirty="0"/>
              <a:t>志稿总纂。总纂的环节与流程、稿件处理方式、处理原则、注意的问题</a:t>
            </a:r>
            <a:endParaRPr lang="zh-CN"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Rectangle 2"/>
          <p:cNvSpPr>
            <a:spLocks noGrp="1"/>
          </p:cNvSpPr>
          <p:nvPr>
            <p:ph idx="1"/>
          </p:nvPr>
        </p:nvSpPr>
        <p:spPr>
          <a:ln/>
        </p:spPr>
        <p:txBody>
          <a:bodyPr vert="horz" wrap="square" lIns="91440" tIns="45720" rIns="91440" bIns="45720" anchor="t"/>
          <a:p>
            <a:pPr eaLnBrk="1" hangingPunct="1"/>
            <a:r>
              <a:rPr lang="en-US" altLang="zh-CN" dirty="0"/>
              <a:t>5.</a:t>
            </a:r>
            <a:r>
              <a:rPr lang="zh-CN" altLang="en-US" dirty="0"/>
              <a:t>志书出版。了解出版社的基本业务及流程。交出版社的要求。重点处理的问题：回稿问题的处理、专项检查、清样把关</a:t>
            </a:r>
            <a:endParaRPr lang="zh-CN" alt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Rectangle 2"/>
          <p:cNvSpPr>
            <a:spLocks noGrp="1"/>
          </p:cNvSpPr>
          <p:nvPr>
            <p:ph idx="1"/>
          </p:nvPr>
        </p:nvSpPr>
        <p:spPr>
          <a:xfrm>
            <a:off x="0" y="1557338"/>
            <a:ext cx="8229600" cy="4525962"/>
          </a:xfrm>
          <a:ln/>
        </p:spPr>
        <p:txBody>
          <a:bodyPr vert="horz" wrap="square" lIns="91440" tIns="45720" rIns="91440" bIns="45720" anchor="t"/>
          <a:p>
            <a:pPr eaLnBrk="1" hangingPunct="1">
              <a:buNone/>
            </a:pPr>
            <a:endParaRPr lang="zh-CN" altLang="en-US" dirty="0"/>
          </a:p>
        </p:txBody>
      </p:sp>
      <p:sp>
        <p:nvSpPr>
          <p:cNvPr id="67587" name="Rectangle 3"/>
          <p:cNvSpPr/>
          <p:nvPr/>
        </p:nvSpPr>
        <p:spPr>
          <a:xfrm>
            <a:off x="1331913" y="2924175"/>
            <a:ext cx="6584950" cy="118903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Font typeface="Arial" panose="020B0604020202020204" pitchFamily="34" charset="0"/>
              <a:buNone/>
            </a:pPr>
            <a:r>
              <a:rPr lang="zh-CN" altLang="en-US" sz="7200" dirty="0"/>
              <a:t>祝贺大功告成！</a:t>
            </a:r>
            <a:endParaRPr lang="zh-CN" altLang="en-US" sz="72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9634" name="Rectangle 2"/>
          <p:cNvSpPr>
            <a:spLocks noGrp="1" noChangeArrowheads="1"/>
          </p:cNvSpPr>
          <p:nvPr>
            <p:ph idx="1"/>
          </p:nvPr>
        </p:nvSpPr>
        <p:spPr>
          <a:xfrm>
            <a:off x="395288" y="1404938"/>
            <a:ext cx="8223250" cy="4533900"/>
          </a:xfrm>
        </p:spPr>
        <p:txBody>
          <a:bodyPr vert="horz" wrap="square" lIns="91440" tIns="45720" rIns="91440" bIns="45720" numCol="1" anchor="t" anchorCtr="0" compatLnSpc="1"/>
          <a:lstStyle/>
          <a:p>
            <a:pPr marL="342900" marR="0" lvl="0" indent="-342900" algn="ctr" defTabSz="914400" rtl="0" eaLnBrk="1" fontAlgn="base" latinLnBrk="0" hangingPunct="1">
              <a:lnSpc>
                <a:spcPct val="100000"/>
              </a:lnSpc>
              <a:spcBef>
                <a:spcPct val="20000"/>
              </a:spcBef>
              <a:spcAft>
                <a:spcPct val="0"/>
              </a:spcAft>
              <a:buClrTx/>
              <a:buSzTx/>
              <a:buFontTx/>
              <a:buChar char="•"/>
              <a:defRPr/>
            </a:pPr>
            <a:endParaRPr kumimoji="0" lang="zh-CN" alt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Char char="•"/>
              <a:defRPr/>
            </a:pPr>
            <a:endParaRPr kumimoji="0" lang="zh-CN" alt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Char char="•"/>
              <a:defRPr/>
            </a:pPr>
            <a:endParaRPr kumimoji="0" lang="zh-CN" alt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defRPr/>
            </a:pPr>
            <a:endParaRPr kumimoji="0" lang="zh-CN" altLang="en-US" sz="9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idx="1"/>
          </p:nvPr>
        </p:nvSpPr>
        <p:spPr>
          <a:ln/>
        </p:spPr>
        <p:txBody>
          <a:bodyPr vert="horz" wrap="square" lIns="91440" tIns="45720" rIns="91440" bIns="45720" anchor="t"/>
          <a:p>
            <a:pPr eaLnBrk="1" hangingPunct="1"/>
            <a:r>
              <a:rPr lang="en-US" altLang="zh-CN" b="1" dirty="0"/>
              <a:t>2.</a:t>
            </a:r>
            <a:r>
              <a:rPr lang="zh-CN" altLang="en-US" b="1" dirty="0"/>
              <a:t>地理书：春秋战国时期已出现记载地理情况的书籍，其中</a:t>
            </a:r>
            <a:r>
              <a:rPr lang="en-US" altLang="zh-CN" b="1" dirty="0"/>
              <a:t>《</a:t>
            </a:r>
            <a:r>
              <a:rPr lang="zh-CN" altLang="en-US" b="1" dirty="0"/>
              <a:t>山海经</a:t>
            </a:r>
            <a:r>
              <a:rPr lang="en-US" altLang="zh-CN" b="1" dirty="0"/>
              <a:t>》《</a:t>
            </a:r>
            <a:r>
              <a:rPr lang="zh-CN" altLang="en-US" b="1" dirty="0"/>
              <a:t>禹贡</a:t>
            </a:r>
            <a:r>
              <a:rPr lang="en-US" altLang="zh-CN" b="1" dirty="0"/>
              <a:t>》</a:t>
            </a:r>
            <a:r>
              <a:rPr lang="zh-CN" altLang="en-US" b="1" dirty="0"/>
              <a:t>最为知名。</a:t>
            </a:r>
            <a:r>
              <a:rPr lang="en-US" altLang="zh-CN" b="1" dirty="0"/>
              <a:t>《</a:t>
            </a:r>
            <a:r>
              <a:rPr lang="zh-CN" altLang="en-US" b="1" dirty="0"/>
              <a:t>山海经</a:t>
            </a:r>
            <a:r>
              <a:rPr lang="en-US" altLang="zh-CN" b="1" dirty="0"/>
              <a:t>》</a:t>
            </a:r>
            <a:r>
              <a:rPr lang="zh-CN" altLang="en-US" b="1" dirty="0"/>
              <a:t>以山经为纲，载山川、道里、民族、邦国、神话、宗教、物产、动植物、风俗等，</a:t>
            </a:r>
            <a:r>
              <a:rPr lang="en-US" altLang="zh-CN" b="1" dirty="0"/>
              <a:t>《</a:t>
            </a:r>
            <a:r>
              <a:rPr lang="zh-CN" altLang="en-US" b="1" dirty="0"/>
              <a:t>禹贡</a:t>
            </a:r>
            <a:r>
              <a:rPr lang="en-US" altLang="zh-CN" b="1" dirty="0"/>
              <a:t>》</a:t>
            </a:r>
            <a:r>
              <a:rPr lang="zh-CN" altLang="en-US" b="1" dirty="0"/>
              <a:t>将全国分为九州，记各州山川河流、土地物产、田畴交通、贡赋民情等，都已具方志的性质。</a:t>
            </a:r>
            <a:endParaRPr lang="zh-CN" alt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p:cNvSpPr>
          <p:nvPr>
            <p:ph idx="1"/>
          </p:nvPr>
        </p:nvSpPr>
        <p:spPr>
          <a:ln/>
        </p:spPr>
        <p:txBody>
          <a:bodyPr vert="horz" wrap="square" lIns="91440" tIns="45720" rIns="91440" bIns="45720" anchor="t"/>
          <a:p>
            <a:pPr eaLnBrk="1" hangingPunct="1"/>
            <a:r>
              <a:rPr lang="en-US" altLang="zh-CN" b="1" dirty="0"/>
              <a:t>3.</a:t>
            </a:r>
            <a:r>
              <a:rPr lang="zh-CN" altLang="en-US" b="1" dirty="0"/>
              <a:t>地图：在春秋战国时已经有地图，在</a:t>
            </a:r>
            <a:r>
              <a:rPr lang="en-US" altLang="zh-CN" b="1" dirty="0"/>
              <a:t>《</a:t>
            </a:r>
            <a:r>
              <a:rPr lang="zh-CN" altLang="en-US" b="1" dirty="0"/>
              <a:t>周礼</a:t>
            </a:r>
            <a:r>
              <a:rPr lang="en-US" altLang="zh-CN" b="1" dirty="0"/>
              <a:t>》《</a:t>
            </a:r>
            <a:r>
              <a:rPr lang="zh-CN" altLang="en-US" b="1" dirty="0"/>
              <a:t>尚书</a:t>
            </a:r>
            <a:r>
              <a:rPr lang="en-US" altLang="zh-CN" b="1" dirty="0"/>
              <a:t>》《</a:t>
            </a:r>
            <a:r>
              <a:rPr lang="zh-CN" altLang="en-US" b="1" dirty="0"/>
              <a:t>诗经</a:t>
            </a:r>
            <a:r>
              <a:rPr lang="en-US" altLang="zh-CN" b="1" dirty="0"/>
              <a:t>》《</a:t>
            </a:r>
            <a:r>
              <a:rPr lang="zh-CN" altLang="en-US" b="1" dirty="0"/>
              <a:t>管子</a:t>
            </a:r>
            <a:r>
              <a:rPr lang="en-US" altLang="zh-CN" b="1" dirty="0"/>
              <a:t>》</a:t>
            </a:r>
            <a:r>
              <a:rPr lang="zh-CN" altLang="en-US" b="1" dirty="0"/>
              <a:t>等古籍中都有关于地图的记载。这些地图一般标有行政区划、山川、土地等情况，均被看作是方志的源头。</a:t>
            </a:r>
            <a:endParaRPr lang="zh-CN" alt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p:cNvSpPr>
          <p:nvPr>
            <p:ph idx="1"/>
          </p:nvPr>
        </p:nvSpPr>
        <p:spPr>
          <a:ln/>
        </p:spPr>
        <p:txBody>
          <a:bodyPr vert="horz" wrap="square" lIns="91440" tIns="45720" rIns="91440" bIns="45720" anchor="t"/>
          <a:p>
            <a:pPr eaLnBrk="1" hangingPunct="1"/>
            <a:r>
              <a:rPr lang="zh-CN" altLang="en-US" b="1" dirty="0"/>
              <a:t>随着人类历史的发展，以上几类书籍不断发展演变，内容不断丰富，形式也不断变化，以后的诸如“地记”“地志”“图经”不断涌现，较著名的书目有云阳记、蜀记、冀州风土记、益州志、三吴郡国志、华阳国志、巴郡图经、隋诸州图经籍等等（类此书籍很多，在一般的方志资料中有大量记载，不赘述）。</a:t>
            </a:r>
            <a:endParaRPr lang="zh-CN" altLang="en-US" b="1" dirty="0"/>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7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7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0</TotalTime>
  <Words>8089</Words>
  <Application>WPS 演示</Application>
  <PresentationFormat>全屏显示(4:3)</PresentationFormat>
  <Paragraphs>229</Paragraphs>
  <Slides>66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66</vt:i4>
      </vt:variant>
    </vt:vector>
  </HeadingPairs>
  <TitlesOfParts>
    <vt:vector size="75" baseType="lpstr">
      <vt:lpstr>Arial</vt:lpstr>
      <vt:lpstr>宋体</vt:lpstr>
      <vt:lpstr>Wingdings</vt:lpstr>
      <vt:lpstr>Calibri</vt:lpstr>
      <vt:lpstr>隶书</vt:lpstr>
      <vt:lpstr>黑体</vt:lpstr>
      <vt:lpstr>微软雅黑</vt:lpstr>
      <vt:lpstr>Arial Unicode MS</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snt</cp:lastModifiedBy>
  <cp:revision>19</cp:revision>
  <dcterms:created xsi:type="dcterms:W3CDTF">2011-10-13T00:48:43Z</dcterms:created>
  <dcterms:modified xsi:type="dcterms:W3CDTF">2021-05-06T09:06:15Z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2052-11.1.0.8796</vt:lpwstr>
  </property>
</Properties>
</file>