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60"/>
  </p:notesMasterIdLst>
  <p:sldIdLst>
    <p:sldId id="275" r:id="rId3"/>
    <p:sldId id="641" r:id="rId4"/>
    <p:sldId id="564" r:id="rId5"/>
    <p:sldId id="614" r:id="rId6"/>
    <p:sldId id="553" r:id="rId7"/>
    <p:sldId id="560" r:id="rId8"/>
    <p:sldId id="654" r:id="rId9"/>
    <p:sldId id="599" r:id="rId10"/>
    <p:sldId id="587" r:id="rId11"/>
    <p:sldId id="643" r:id="rId12"/>
    <p:sldId id="590" r:id="rId13"/>
    <p:sldId id="591" r:id="rId14"/>
    <p:sldId id="566" r:id="rId15"/>
    <p:sldId id="578" r:id="rId16"/>
    <p:sldId id="593" r:id="rId17"/>
    <p:sldId id="600" r:id="rId18"/>
    <p:sldId id="594" r:id="rId19"/>
    <p:sldId id="539" r:id="rId20"/>
    <p:sldId id="658" r:id="rId21"/>
    <p:sldId id="397" r:id="rId22"/>
    <p:sldId id="396" r:id="rId23"/>
    <p:sldId id="406" r:id="rId24"/>
    <p:sldId id="417" r:id="rId25"/>
    <p:sldId id="328" r:id="rId26"/>
    <p:sldId id="398" r:id="rId27"/>
    <p:sldId id="428" r:id="rId28"/>
    <p:sldId id="491" r:id="rId29"/>
    <p:sldId id="409" r:id="rId30"/>
    <p:sldId id="507" r:id="rId31"/>
    <p:sldId id="551" r:id="rId32"/>
    <p:sldId id="410" r:id="rId33"/>
    <p:sldId id="425" r:id="rId34"/>
    <p:sldId id="411" r:id="rId35"/>
    <p:sldId id="537" r:id="rId36"/>
    <p:sldId id="504" r:id="rId37"/>
    <p:sldId id="413" r:id="rId38"/>
    <p:sldId id="414" r:id="rId39"/>
    <p:sldId id="469" r:id="rId40"/>
    <p:sldId id="416" r:id="rId41"/>
    <p:sldId id="415" r:id="rId42"/>
    <p:sldId id="664" r:id="rId43"/>
    <p:sldId id="432" r:id="rId44"/>
    <p:sldId id="669" r:id="rId45"/>
    <p:sldId id="498" r:id="rId46"/>
    <p:sldId id="524" r:id="rId47"/>
    <p:sldId id="495" r:id="rId48"/>
    <p:sldId id="663" r:id="rId49"/>
    <p:sldId id="665" r:id="rId50"/>
    <p:sldId id="636" r:id="rId51"/>
    <p:sldId id="659" r:id="rId52"/>
    <p:sldId id="671" r:id="rId53"/>
    <p:sldId id="672" r:id="rId54"/>
    <p:sldId id="673" r:id="rId55"/>
    <p:sldId id="666" r:id="rId56"/>
    <p:sldId id="412" r:id="rId57"/>
    <p:sldId id="667" r:id="rId58"/>
    <p:sldId id="307" r:id="rId5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ping yu" initials="wy" lastIdx="3" clrIdx="0">
    <p:extLst>
      <p:ext uri="{19B8F6BF-5375-455C-9EA6-DF929625EA0E}">
        <p15:presenceInfo xmlns:p15="http://schemas.microsoft.com/office/powerpoint/2012/main" userId="69e0c0857bae80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2428"/>
    <a:srgbClr val="DFC27F"/>
    <a:srgbClr val="F4A466"/>
    <a:srgbClr val="A1C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49" autoAdjust="0"/>
    <p:restoredTop sz="94622" autoAdjust="0"/>
  </p:normalViewPr>
  <p:slideViewPr>
    <p:cSldViewPr>
      <p:cViewPr varScale="1">
        <p:scale>
          <a:sx n="63" d="100"/>
          <a:sy n="63" d="100"/>
        </p:scale>
        <p:origin x="771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8-22T08:37:49.616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8-22T08:42:06.495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8-22T08:44:55.508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8-22T08:45:16.193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8-22T08:48:02.057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8-22T08:51:43.362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9-19T08:14:26.602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9-19T08:15:05.098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0 465 0,'22'0'15,"0"0"1,0 0 15,0 0-15,0 0 0,1 0-16,-23 22 15,22-22-15,0 0 16,0 0-1,0 0 1,0 0-16,-22 22 16,22-22-1,0 0 17,0 0-17,0 0 1,0 0-16,0 0 15,1 0 1,-1 22-16,0-22 47,0 0-47,-22 22 0,22-22 47,0 0-47,0 0 15,0 0-15,0 0 16,0 0 0,0 0-16,1 0 15,-1 22 1,0-22-16,0 0 0,-22 22 16,22-22-1,0 0-15,0 0 16,0 0-1,0 22-15,-22 1 16,22-23 0,0 0-1,0 0 1,1 0 0,-1 0-1,0 0 1,0 0-1,0 0 1,0 0 0,0 0-16,0 0 15,0 0 1,0 0 15,0 0-15,1 0-16,-1 0 15,0 0-15,0 0 16,22 0 0,0-23-1,-22 1 79,0 22-63,22 0-15,-21 0-16,-23-22 16,22 22-1,0 0-15,0 0 16,0 0-1,-22-22 64,44 0-64,0 22 1,0 0-16,-21 0 31,-1 0-31,0 0 16,0 0-1,0 0 1,0 0 15,0 0-15,0 0-1,0 0 1,0 0-16,0 0 16,0 0-16,1 0 31,-1 0-15,0 0-1,0 0 1,0 0-16,-22-22 15,22 0-15,0 22 16,0 0-16,-22-22 16,22 22-16,0 0 15,0 0 1,1 0-16,-1 0 16,0 0-1,0 0 1,0 0-16,0 0 15,0 0 1,22 0 0,-22 0-16,0 0 15,0 0-15,1 0 16,-1 0 0,0 0-1,0 0-15,0 0 31,0 0-31,0 0 16,0 0 0,0 0-1,0 0-15,0 0 16,1 0 0,-1 0-16,0 0 31,0 0-31,0 0 15,0 0-15,0 0 32,0 0-1,22 0-15,-22 0-1,0 0 1,1 0-16,-1 0 15,0 0 17,0 0-17,0 0-15,0 0 16,0 0-16,22 0 16,-22 0-16,0 0 15,1 0-15,21 0 0,0 0 16,-22 0-1,0 0 1,0 0 0,0 0-1,0 0-15,0 0 16,0 0-16,1 0 16,-1 0 15,0 0-31,0 0 15,0-22 1,0 22-16,0 0 16,0 0-1,0 0-15,0 0 16,-22-22-16,45 22 16,-23 0-1,0 0 1,0 0-16,0 0 31,0 0-31,0 0 16,0 0-16,0 0 15,22 0-15,1 0 16,-23 0 0,0 0-16,22 0 15,-22 0-15,22 0 16,0 0-16,-22 0 15,1 0-15,-1-22 16,0 22 0,0 0-1,0 0 1,0 0 0,0 0-16,0 0 15,0 0 1,0 0-16,0 0 15,0 0-15,1 0 16,-1 0 0,0-23-16,0 23 15,0 0 1,0 0 0,0 0-16,0 0 15,0 0 1,0-22-16,0 22 15,1 0-15,21 0 16,-22 0 0,22 0-16,0 0 15,0 0-15,-22-22 0,0 22 16,23-22-16,-23 22 16,22 0-16,0 0 0,0 0 15,-22 0-15,0 0 16,23-22-16,-23 22 15,0 0-15,0 0 32,0 0-32,0 0 15,22 0 1,-22 0-16,22 0 16,-21-22-1,-1 22-15,0 0 0,22 0 16,0-22-16,-22 22 15,0 0-15,0 0 16,0 0-16,23 0 0,-23 0 16,22 0-16,0 22 15,0-22-15,-22 0 16,22 0-16,1 0 16,-1 0-16,0 0 15,-22 0-15,22 0 16,-22 0-16,0 0 15,1 0 1,-1 0 0,0 0-16,0 0 15,0 0 1,0 0 0,0 0-1,0 0 1,22 0-1,-22 0-15,0 0 16,1 0 0,-1 0-16,0 0 15,22 0-15,-22 0 16,0 0-16,0 0 16,0 0-16,0 0 15,23 0-15,-23 0 16,0 0-16,0 0 15,22 0-15,-22 0 0,0 0 16,22 0-16,0 0 16,1 0-1,-23 0 1,0 0 0,0 0-1,0 0-15,0 0 16,22 0-16,-44-22 15,22 22-15,23 0 16,-23 0-16,0-22 16,22 0-16,-22 22 15,0-22-15,0 22 0,22-22 16,0 22-16,-21 0 16,21 0-16,-22-22 15,0 22-15,44-23 16,0 23-16,-43 0 15,65 0-15,-44-22 16,0 0-16,0 0 16,1 22-16,-1 0 15,-22 0-15,0 0 0,0 0 16,22-22-16,0 22 16,-22 0-16,1 0 15,-1 0-15,0 0 16,0 0-16,0-22 15,0 22-15,22 0 16,-22 0-16,22 0 16,-22 0-16,1 0 15,-1 0 1,0 0-16,0 0 16,22 0-1,0 0-15,0 0 0,1 0 16,-1 0-16,0 0 31,-22 22-31,0-22 16,0 0-16,0 0 15,-22 22 1,22-22 0,-22 22-1,0 0 32,0 0-31,22-22-16,-22 23 15,22-23-15,-22 22 16,0 0-16,23-22 16,-1 0-16,-22 22 15,22-22 48,0 0-16,0 22-47,22-22 15,-22 0-15,22 0 16,-44 22-1,45-22-15,-23 0 16,0 0-16,0 0 0,0 0 31,0 0-31,0 0 16,0 0-16,22 0 16,-22 0-16,0 0 15,23 0-15,43 0 16,-44 0-16,-22 0 15,0 0-15,0 0 0,23 0 16,-23 0-16,0-22 16,22 22-16,-22 0 15,0 0-15,0 0 16,0 0-16,0 0 16,0 0-16,1 0 15,-1 0 1,0 0-16,0 0 0,22 0 15,-22-22-15,22 0 16,0 22 0,1 0-16,-23-22 15,0 22-15,22 0 16,-22 0 0,0 0 46,0 22-62,22-22 16,1 0-16,-1 22 15,0-22-15,0 0 16,0 0-16,-22 0 16,0 0-16,1 22 15,21-22-15,-22 0 16,0 22-16,0-22 15,-22 22-15,44-22 16,-22 22 0,0-22-16,0 0 15,0 0-15,1 0 16,-1 0-16,0 0 16,0 0-16,0 0 15,0 0-15,0 0 31,0 0-15,22 0-16,-22 0 0,1 0 16,21 0-16,-22 0 15,0 0 1,0 0-16,0 0 16,0 0-16,22 0 15,-22 0-15,23 0 16,-23 0-16,0 0 15,22 0-15,0 0 16,-22 0 15,0 0-31,0 0 16,23 0-16,-23 0 16,0 0-1,0 0 1,0 0-16,0 0 15,0 0-15,0 0 16,0 0 109,0 0-109,0 0-16,0 0 15,1 0-15,-1 0 16,0 0 0,0 0-16,22 0 0,-22 0 15,0 0 1,22 0-16,-22 0 15,23 0-15,-23 0 16,0 0-16,22 0 16,-22 0-16,0 0 15,22 0-15,0 0 16,1 0-16,-1 0 16,0-22-16,0 0 0,0 22 15,-22 0-15,23 0 16,-1 0-1,-22 0 1,0 0 0,0 0-16,22 0 15,-22 0 1,0 0-16,0 0 31,1 0-31,-1 0 16,0-22 62,0 22-78,22 0 16,-22 0-16,22 0 0,-22 0 15,0 0 1,1 0 93,-1 0-109,22 0 16,22 0-16,-22 0 0,0 0 15,1 0 1,-1 0-16,-22 0 16,22 0-16,-22 0 15,0 0-15,0 0 32,0 0 14,23 0-30,-1 0 0,-22 0-16,0 0 15,0 0-15,0 0 16,0 0 0,0 0-16,0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5.03937" units="1/cm"/>
          <inkml:channelProperty channel="Y" name="resolution" value="85.2071" units="1/cm"/>
          <inkml:channelProperty channel="T" name="resolution" value="1" units="1/dev"/>
        </inkml:channelProperties>
      </inkml:inkSource>
      <inkml:timestamp xml:id="ts0" timeString="2019-09-19T08:15:25.853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13916 267 0,'0'22'297,"0"1"-281,0-1-1,0 0 1,0 0 0,0 0-1,0 0 1,0 0-16,0 0 15,0 0 1,0 0 0,-22-22 640,0 0-640,0 0-1,0 0 1,0 0-16,0 0 15,-1 0 1,1 0-16,0 0 16,0 0 15,0 0-31,0 0 31,0 0-31,-22 0 16,22 0-1,-23 0-15,1 0 16,0 0-16,0 0 16,0 0-16,22 0 15,0 0-15,0 0 16,-1 0-16,1 0 0,0 0 16,0 0-16,0 0 15,-22 0 1,22 0-16,0 0 15,0 0-15,0 0 16,-1 0 15,1 0-31,-22 0 16,22 0 0,0 0-1,0 0-15,-22 0 16,0 0-1,22 0-15,-1 0 16,-21 0-16,22 0 0,0 0 16,0 0-16,-22 0 15,22 0 1,0 0-16,0 0 16,-23 0-16,23 0 15,0 0-15,-22 0 16,22 0-16,0 0 0,0 0 15,0 0 1,0 0-16,0 0 16,-1 0-16,-21 0 0,22 0 15,0 0 1,0 0-16,0 0 31,0 0-31,0 0 16,0 0-16,0 0 15,-23 0 1,23 0 0,0 0-1,0 0-15,0 0 16,0 0 0,-22 0-16,0 0 15,22 0 1,-1 0-1,1 0-15,0 0 16,-22 0-16,22 0 31,-22 0-31,22 0 16,0 0-16,-23 0 16,23 0-16,-22 0 15,0 0 1,22 0-16,0 0 15,0 22-15,0-22 16,0 0-16,0 0 16,-1 22-1,1-22-15,0 0 16,0 0 0,-22 0-1,22 0-15,0 0 31,0 0-31,0 0 16,0 0-16,22 23 16,-23-23-16,1 22 15,-22-22-15,22 0 16,0 0-16,0 0 16,22 22-16,-44-22 15,22 0-15,0 0 16,-23 0-16,23 0 15,-22 0-15,0 22 16,0-22-16,22 0 16,0 0-16,-23 0 15,23 0-15,-22 0 16,22 22-16,0-22 16,-22 0-16,22 0 15,0 0-15,0 0 16,0 0-16,-1 0 0,1 0 15,0 0-15,-22 0 16,22 0 0,-22 0-1,0 0-15,-1 0 16,1 0-16,0 0 16,0 0-16,0 0 15,0 22-15,-1-22 16,23 0-16,-22 0 15,0 0-15,0 0 16,0 0-16,22 22 0,-1-22 16,-21 0-16,22 0 15,0 0-15,0 0 16,0 0-16,0 0 16,-22 0-16,22 0 15,-23 0 1,1 0-1,22 0 1,0 0-16,0 0 16,-22 0-1,22 0-15,0 0 0,-23 0 16,1 0-16,0-22 16,22 22-16,0 0 15,0 0-15,-22 0 16,0-22-16,21 22 0,1 0 15,-22 0-15,0 0 16,44-22-16,-22 22 16,-22 0-16,22 0 15,0 0-15,-23 0 0,23 0 16,-22 0 0,22 0-16,0 0 15,-22 0-15,0 0 16,22 0-1,-23 0-15,1-22 16,-22 22-16,22-44 16,0 44-1,-45 0-15,45-23 16,0 23-16,0-22 16,0 22-16,-1-22 15,23 22-15,-22 0 16,22 0-16,0 0 15,0 0-15,0 0 16,0 0-16,0 0 16,-1 0-16,1 0 15,0 0 17,0 0-32,0 0 15,0 0-15,0 0 0,0 0 31,0 0-31,0 0 0,0 0 16,0 0-16,-1 0 16,1 0-16,0 0 15,0 0 1,-22 0-16,22 0 16,0 0-16,-22 0 15,22 0-15,-23 0 16,23 0-16,-22 0 15,22 0-15,0 0 16,0 0-16,0 0 0,-22 22 16,22-22-16,-1 22 15,1-22-15,22 23 16,-22-23 0,0 0-16,0 0 15,0 0 1,0 22-16,0-22 15,0 22 1,0-22 0,0 0-16,-1 0 15,1 0-15,0 0 16,0 0 0,0 0-1,0 22 1,0-22-16,0 0 15,-22 0 1,22 0 0,0 0-16,-23 0 0,23 0 15,0 0 1,0 0-16,0 0 0,0 0 16,0 0-16,0 0 15,0 0-15,0 0 31,-1 0-31,1 22 16,0-22-16,-22 0 16,22 0-16,-22 0 15,22 0-15,0 0 16,0 0-16,0 0 16,-1 0-16,1 0 15,0 0-15,-22 0 0,22 0 16,0 0-16,0 0 15,-44-22-15,43 22 16,-21-22 0,22 22-16,0 0 15,-22 0-15,22 0 32,-22 0-32,0 0 15,-1 0 1,1 0-1,22 0 1,0 0-16,0 0 16,0 0-1,0 0-15,0 0 0,0 0 16,-1 0-16,-21 0 16,22 0 15,0 0-31,0 0 15,0 0-15,0 0 16,0 0 0,0 0-16,0 0 15,0 0 1,-23 0-16,1 0 16,22 0-1,0 0 16,0 0-31,0 0 16,0 0 0,0 0-1,0 0 1,-1 0-16,1 0 16,0 0-16,0 0 15,0 0-15,0 0 31,0 0-31,0 0 16,0 0 0,0 0-16,0 0 15,0 0 17,-1 0-32,1 0 15,0 0 1,-22 0-1,22 0 1,0 0 0,0 0-16,0 0 0,0 0 15,0 0-15,-1 0 47,1 0 16,0 0-48,0 22 1,0-22-16,0 0 16,0 0-1,0 0 1,0 0-1,0 0-15,0 0 16,0 0 0,-1 0-1,1 0 1,0 0 0,0 0-16,0 0 31,0 22-31,0-22 31,0 0-15,0 0-16,22 22 15,-22-22-15,0 0 16,-1 0 0,1 0 15,0 0-31,0 0 15,0 0-15,0 0 16,0 0 15,0 0-31,0 0 16,0 0-16,0 0 16,0 0-1,-1 0 1,1 0-1,0 0-15,0 0 32,0 0-32,22 22 15,-22-22-15,0 0 32,0 0-32,0 0 15,0 0 1,0 0-1,-1 0-15,1 0 16,0 0 0,0 0-16,0 0 15,0 0 1,0 0 0,0 0-1,0 0 1,0 0-16,0 0 15,0 0-15,-1 0 16,1 0 0,0 0-1,0 0 1,0 0 0,0 0-1,0 0 1,0 0-1,0 0 1,0 0-16,0 0 0,-1 0 16,1 0-1,-22 0-15,22 0 0,0 0 16,-22 0-16,44-22 16,-22 22-16,-22 0 15,22-22-15,-1 22 16,-21 0-16,22 0 15,22-22-15,-44 0 16,0 22 0,0 0-16,-1 0 15,1 0-15,22 0 16,0 0-16,0 0 0,0 0 16,0-22-16,-22 22 15,22-22-15,0 22 16,-1 0-16,1 0 15,0 0-15,0 0 0,0 0 16,0 0 0,0 0-16,0 0 15,-22-23 1,22 23-16,-1 0 16,-21 0-16,0 0 15,22 0 1,0 0-16,0 0 15,-22 0-15,0 0 16,21 0 0,-21 0-1,22 0-15,0 0 16,0 0-16,0 0 0,0 0 16,0 0-1,0 0-15,0 0 16,-1 0-1,1 0 1,0 0-16,0 0 31,0 0-31,0 0 16,0 0 0,0 0-16,0 0 15,0 0 1,0 0-1,0 0 32,-1 0-47,1 0 32,0 0 14,0 0-46,0 0 16,0 0 0,0 0-1,0 0-15,0 0 32,0 0-17,0 0 1,-1 0-1,1 0-15,0 0 16,0 0 15,0 0-31,0 0 32,0 0-17,0 0 32,0 0-47,22 23 16,-22-23-1,0 0 126,0 0-141,-1 0 31,1 0-15,22 22-1,0 0 1,0 0-16,-22-22 16,22 22-1,0 0-15,0 0 32,0 0 30,0 0-15,0 0 31,0 0-62,22-22 62,0 0-63,1 0 17,-1 23-32,0-23 15,0 0 17,0 0-17,0 0 1,0 0-16,0 0 15,0 0-15,0 0 32,22 0-17,-21 0 1,-1 0-16,0 0 16,0 0-16,0 0 31,0 0-16,0 0-15,22 0 16,0 0 0,-21 0-1,-1-23 17,-22 1-32,22 22 15,0-22 1,0 22-16,-22-22 15,22 22-15,0 0 16,0-22-16,0 22 16,0 0-16,0 0 31,0 0-31,1 0 16,-1 0 15,0 0-16,0 0 1,0 0-16,0 0 16,0 0-16,0-22 31,0 0-15,0 22-16,0 0 15,1 0-15,-23-22 16,22 22-16,0 0 31,0-22-15,0 22-16,0 0 15,0 0 1,0 0-16,0 0 16,0 0-16,0-22 15,0 22 1,1-22-16,-1 22 0,0 0 31,0 0-31,0 0 16,0 0-1,0 0-15,0 0 16,0 0 0,0 0-16,0 0 0,23 0 15,-23 0-15,-22-23 0,44 23 16,-22 0-16,0 0 15,22 0-15,-22 0 16,0 0 0,0-22-16,1 22 31,-1-22-31,0 22 16,0 0-16,0 0 31,0 0-31,0 0 15,22 0 1,-22 0-16,0 0 16,1-22-16,-1 22 15,0 0-15,0 0 16,0 0-16,-22-22 16,22 22-16,0 0 15,0 0-15,0 0 16,0 0-16,0 0 15,0-22 1,1 22-16,-1 0 16,0 0-16,0-22 15,0 0-15,0 22 16,0-22-16,0 22 16,22-22-16,-22 22 15,1 0-15,21 0 16,-22 0-1,22 0-15,-22 0 16,0 0-16,0-22 16,0 22-1,0 0-15,0 0 16,1 0 0,-1 0-16,22 0 15,-44-22-15,22 22 16,0 0-16,0 0 15,22 0-15,-22 0 16,0-23-16,1 23 16,21 0-1,-22 0-15,0 0 16,22-22-16,-22 0 16,22 0-1,0 22-15,1-22 16,-23 22-16,0 0 15,22 0-15,0-22 16,-22 0-16,0 22 16,0 0-16,23-22 0,-23 0 15,0 22-15,22 0 16,-22 0-16,0 0 16,0 0-1,0 0 1,0 0-16,0 0 47,1 0-47,-1 0 31,0 0-15,0 0-16,0 0 15,0 0-15,0 0 16,0 0-16,0 0 15,0 0 1,0 0-16,1 0 16,-1 0-1,-22 22 95,22-22 124,0 0-234,0 22 16,0-22-16,0 0 15,0 22-15,0-22 16,0 0 0,0 0-16,0 0 15,1 0-15,-1 22 16,0-22-16,0 0 15,0 0 1,22 0-16,-22 0 16,22 0-1,1 0 1,-23 0 0,0 0-1,0 0-15,0 0 16,0 0-16,0 0 15,0 0-15,22 0 16,-22 0-16,0 0 16,1 0-16,21 0 15,-22 0-15,0 0 16,22 0-16,-22 0 0,22 0 16,-22 0-1,1 22-15,-1-22 16,0 0-16,-22 22 15,22-22-15,0 0 16,0 0-16,0 22 16,0-22-16,-22 22 0,22-22 15,0 0-15,0 0 16,0 0-16,1 0 16,-23 23-16,22-1 15,0-22-15,0 0 16,0 0-1,0 22 1,0-22-16,0 0 16,0 0-1,22 22 1,-44 0-16,45-22 16,-23 0-16,0 0 0,22 0 15,-22 0 1,22 0-16,-22 0 0,0 0 15,0 0-15,1 0 16,-1 22-16,0-22 16,0 0-1,0 0-15,0 22 16,0-22-16,0 0 16,0 0-1,-22 22-15,22 0 16,0-22-16,1 0 15,-1 0-15,0 0 16,0 0 0,0 22-16,0-22 15,0 0-15,22 22 16,-22-22-16,0 0 16,0 0-1,23 22-15,-1-22 16,-22 0-1,0 0-15,0 0 16,0 0-16,0 0 16,22 23-1,1-23-15,-23 0 16,0 0-16,22 0 16,-22 0-1,0 0-15,0 0 16,22 0-16,1 0 15,-23 0 1,0 0 15,0 0-31,0 0 16,0 0 0,22 0-1,-22 0 1,0 0-16,0 0 0,1 0 15,-1 0 1,0 0 0,22 0-1,-22 0 1,22-23-16,0 1 16,0 22-16,1-44 0,21 22 15,-22 22-15,44-22 16,-21 22-16,-23-22 15,0 0-15,0 22 0,0-22 16,-22 0-16,1 22 16,-1-22-16,0 0 15,0 22-15,22-23 0,-22 1 16,0 22-16,22-22 16,-22 0-1,1 0 1,-1 22-16,0 0 15,0 0-15,0 0 16,-22-22-16,22 0 31,0 22-15,22 0-16,-22 0 16,0 0-1,0 0-15,23-22 16,-23 22-16,0-22 15,22 22-15,0-22 16,0 0-16,1 22 16,-1-23-16,0 1 0,-22 22 15,0 0-15,0 0 16,0 0 0,0 0-16,0 0 15,0 0-15,1 0 16,-1 0 15,0 0-15,0 0-1,0 0 1,0 0 0,0 0-1,-22-22-15,22 22 16,0 0-16,0 0 15,0 0-15,1 0 16,-1 0-16,0 0 31,0 0-31,0 0 16,0 0 0,0 0-1,0 0-15,0 0 16,0 0-1,0 0 1,0 0 0,1 0-16,-1 0 15,0 0-15,0 0 16,0 0-16,0 0 16,22 0-1,-22 0 1,0 0-1,0 0-15,1 0 16,-1 22-16,-22 0 0,22-22 16,0 0-16,0 0 31,0 0-15,0 0-1,-22 23-15,22-23 16,0 0-16,-22 22 15,22-22-15,-22 22 16,22-22-16,0 0 0,1 22 16,-1-22-16,0 0 15,0 0 17,0 0-32,0 0 15,0 0-15,22 22 16,-22-22-1,-22 22-15,22-22 0,1 22 16,-1-22-16,22 22 16,-22 0-16,22-22 15,-44 22-15,22-22 16,22 22-16,0 1 16,-21-23-1,-1 0-15,0 0 16,0 0-16,0 22 15,-22 0 1,22-22-16,0 22 16,0-22-16,0 22 15,0-22-15,-22 22 16,22 0-16,1-22 16,21 22-1,-22-22-15,0 22 16,0 0-16,0 0 15,0-22 1,0 0-16,0 22 16,0-22-16,0 0 15,-22 23-15,23-1 16,-1-22-16,0 0 16,-22 22-16,44-22 0,-22 0 15,0 0-15,0 22 16,0 0-16,0-22 15,23 0-15,-23 0 16,0 22 0,0-22-1,0 22 1,0-22-16,0 0 31,0 0-15,22 0 62,0 0-62,1-22-16,-1 22 15,-22 0-15,0-22 16,0 22-16,0 0 15,0 0 1,22 0 78,-21-22-94,21 0 15,-22 0 1,0 22-16,0-22 16,0 22-16,0-23 15,0 23 1,0 0 31,0-22 0,0 22-47,23-22 0,-1 0 15,0 22-15,0 0 16,-44-22 0,22 22-16,0 0 15,0 0 1,1-22-1,-1 22-15,0 0 16,-22-22-16,22 0 16,0 22-16,0 0 15,0 0 17,0-22 14,0 22-30,-22-22-16,22 0 16,22 22-16,1-22 15,-1-1-15,0 23 16,0 0-16,0-22 16,1 0-16,-1 22 15,0-22-15,-22 0 16,22 0-16,-22 0 15,0 22-15,0 0 16,23 0-16,-1 0 1375,0 0-1359,0 0-16,0 0 15,0 0-15,23 0 0,-1 0 16,-22 0-16,0 22 16,0-22-16,-21 0 15,-1 0-15,22 0 16,0 22-1,-22-22-15,0 0 16,0 0 0,22 0-16,1 0 15,-23 0-15,0 0 16,22 0-16,-22 0 16,0 0-1,0 0-15,-22 22 47,0 0 16,0 0 202,22-22-249,-22 22-16,22 1 15,0-23 17,1 0-32,-23 22 15,0 0 1,0 0 0,0 0-1,22-22 16,0 22-15,0 0 0,0-22-1,0 22-15,-22 0 16,22 0 0,-22 0-16,22 0 31,-22 1 63,22-23-32,-22-23 266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BB7EF-E769-4EE0-8245-ED82FBAF9BA1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EFF43-00DB-43F6-B1F4-4F9D01743E5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EFF43-00DB-43F6-B1F4-4F9D01743E5A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553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EFF43-00DB-43F6-B1F4-4F9D01743E5A}" type="slidenum">
              <a:rPr lang="zh-CN" altLang="en-US" smtClean="0"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40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D0DC-9165-405D-B12C-A00CD39AF1EC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E8B4-3D1C-4377-9663-087A8DDF2C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Wingdings" panose="05000000000000000000" charset="0"/>
              <a:buChar char="Ø"/>
              <a:defRPr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0"/>
            <a:endParaRPr lang="zh-CN" altLang="en-US"/>
          </a:p>
          <a:p>
            <a:pPr lvl="1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8" name="图片 7" descr="社标"/>
          <p:cNvPicPr>
            <a:picLocks noChangeAspect="1"/>
          </p:cNvPicPr>
          <p:nvPr userDrawn="1"/>
        </p:nvPicPr>
        <p:blipFill>
          <a:blip r:embed="rId2"/>
          <a:srcRect l="22305"/>
          <a:stretch>
            <a:fillRect/>
          </a:stretch>
        </p:blipFill>
        <p:spPr>
          <a:xfrm>
            <a:off x="7461250" y="5732780"/>
            <a:ext cx="1159510" cy="988695"/>
          </a:xfrm>
          <a:prstGeom prst="rect">
            <a:avLst/>
          </a:prstGeom>
        </p:spPr>
      </p:pic>
      <p:pic>
        <p:nvPicPr>
          <p:cNvPr id="9" name="图片 8" descr="社标"/>
          <p:cNvPicPr>
            <a:picLocks noChangeAspect="1"/>
          </p:cNvPicPr>
          <p:nvPr userDrawn="1"/>
        </p:nvPicPr>
        <p:blipFill>
          <a:blip r:embed="rId2"/>
          <a:srcRect r="75316"/>
          <a:stretch>
            <a:fillRect/>
          </a:stretch>
        </p:blipFill>
        <p:spPr>
          <a:xfrm>
            <a:off x="7161530" y="5750560"/>
            <a:ext cx="360680" cy="970280"/>
          </a:xfrm>
          <a:prstGeom prst="rect">
            <a:avLst/>
          </a:prstGeom>
        </p:spPr>
      </p:pic>
      <p:pic>
        <p:nvPicPr>
          <p:cNvPr id="10" name="图片 9" descr="社标"/>
          <p:cNvPicPr>
            <a:picLocks noChangeAspect="1"/>
          </p:cNvPicPr>
          <p:nvPr userDrawn="1"/>
        </p:nvPicPr>
        <p:blipFill>
          <a:blip r:embed="rId2"/>
          <a:srcRect r="75316"/>
          <a:stretch>
            <a:fillRect/>
          </a:stretch>
        </p:blipFill>
        <p:spPr>
          <a:xfrm>
            <a:off x="238760" y="642620"/>
            <a:ext cx="396875" cy="1067435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2504" cy="43195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3821" y="1773238"/>
            <a:ext cx="4032504" cy="43195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D0DC-9165-405D-B12C-A00CD39AF1EC}" type="datetimeFigureOut">
              <a:rPr lang="zh-CN" altLang="en-US" smtClean="0"/>
              <a:t>2021/5/31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DE8B4-3D1C-4377-9663-087A8DDF2C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66725" y="1773238"/>
            <a:ext cx="8229600" cy="43195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19.emf"/><Relationship Id="rId7" Type="http://schemas.openxmlformats.org/officeDocument/2006/relationships/customXml" Target="../ink/ink4.xml"/><Relationship Id="rId12" Type="http://schemas.openxmlformats.org/officeDocument/2006/relationships/customXml" Target="../ink/ink8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Relationship Id="rId6" Type="http://schemas.openxmlformats.org/officeDocument/2006/relationships/customXml" Target="../ink/ink3.xml"/><Relationship Id="rId11" Type="http://schemas.openxmlformats.org/officeDocument/2006/relationships/image" Target="../media/image180.emf"/><Relationship Id="rId5" Type="http://schemas.openxmlformats.org/officeDocument/2006/relationships/customXml" Target="../ink/ink2.xml"/><Relationship Id="rId15" Type="http://schemas.openxmlformats.org/officeDocument/2006/relationships/image" Target="../media/image20.emf"/><Relationship Id="rId10" Type="http://schemas.openxmlformats.org/officeDocument/2006/relationships/customXml" Target="../ink/ink7.xml"/><Relationship Id="rId4" Type="http://schemas.openxmlformats.org/officeDocument/2006/relationships/image" Target="../media/image160.emf"/><Relationship Id="rId9" Type="http://schemas.openxmlformats.org/officeDocument/2006/relationships/customXml" Target="../ink/ink6.xml"/><Relationship Id="rId14" Type="http://schemas.openxmlformats.org/officeDocument/2006/relationships/customXml" Target="../ink/ink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65413" y="2148837"/>
            <a:ext cx="828680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志鉴编纂的重点问题和</a:t>
            </a:r>
            <a:endParaRPr lang="en-US" altLang="zh-CN" sz="4800" dirty="0"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 algn="ctr"/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规范性问题 </a:t>
            </a:r>
            <a:endParaRPr lang="en-US" altLang="zh-CN" sz="4800" dirty="0"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 algn="ctr"/>
            <a:endParaRPr lang="en-US" altLang="zh-CN" sz="4800" dirty="0"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 algn="ctr"/>
            <a:r>
              <a:rPr lang="zh-CN" altLang="en-US" sz="2000" dirty="0">
                <a:latin typeface="华文隶书" panose="02010800040101010101" pitchFamily="2" charset="-122"/>
                <a:ea typeface="华文隶书" panose="02010800040101010101" pitchFamily="2" charset="-122"/>
                <a:sym typeface="+mn-ea"/>
              </a:rPr>
              <a:t>方志出版社总编辑       于伟平</a:t>
            </a:r>
            <a:endParaRPr lang="en-US" altLang="zh-CN" sz="2000" dirty="0">
              <a:latin typeface="华文隶书" panose="02010800040101010101" pitchFamily="2" charset="-122"/>
              <a:ea typeface="华文隶书" panose="020108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F9D569-8EFB-4B29-A637-9BADA1DA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二、如何写好政治部类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D5C51C-65FA-4CBD-8EE6-1FC4BC34D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（二）如何记述好改革开放：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dirty="0"/>
              <a:t>     </a:t>
            </a:r>
            <a:r>
              <a:rPr lang="zh-CN" altLang="en-US" dirty="0"/>
              <a:t>要以中共十八届三中全会通过的</a:t>
            </a:r>
            <a:r>
              <a:rPr lang="en-US" altLang="zh-CN" dirty="0"/>
              <a:t>《</a:t>
            </a:r>
            <a:r>
              <a:rPr lang="zh-CN" altLang="en-US" dirty="0"/>
              <a:t>关于全面深化改革若干重大问题的决定</a:t>
            </a:r>
            <a:r>
              <a:rPr lang="en-US" altLang="zh-CN" dirty="0"/>
              <a:t>》</a:t>
            </a:r>
            <a:r>
              <a:rPr lang="zh-CN" altLang="en-US" dirty="0"/>
              <a:t>为纲领，认真学习，深刻领会，反思以往的修志实践，逐步完善和深化记述改革开放。采取分散记述的形式，让改革开放的时代特色贯穿全志，彰显各个分志。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9186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F937EE-9E73-48DB-AB1F-42EC7CFF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二、如何写好政治部类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BEBF8F-F56D-4EA2-B6DE-321AAD66E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（三）关于地方人民代表大会篇     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1.  </a:t>
            </a:r>
            <a:r>
              <a:rPr lang="zh-CN" altLang="en-US" dirty="0"/>
              <a:t>民主选举中的民主推进的成果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 </a:t>
            </a:r>
            <a:r>
              <a:rPr lang="zh-CN" altLang="en-US" dirty="0"/>
              <a:t>人大代表补选情况，这部分内容十分重要。</a:t>
            </a:r>
          </a:p>
          <a:p>
            <a:pPr>
              <a:buNone/>
            </a:pPr>
            <a:r>
              <a:rPr lang="en-US" altLang="zh-CN" dirty="0"/>
              <a:t>3.</a:t>
            </a:r>
            <a:r>
              <a:rPr lang="zh-CN" altLang="en-US" dirty="0"/>
              <a:t>志鉴记述人民代表大会常见错误：</a:t>
            </a:r>
          </a:p>
          <a:p>
            <a:pPr>
              <a:buNone/>
            </a:pPr>
            <a:r>
              <a:rPr lang="zh-CN" altLang="en-US" dirty="0"/>
              <a:t>    全国人大副委员长</a:t>
            </a:r>
            <a:r>
              <a:rPr lang="en-US" altLang="zh-CN" dirty="0"/>
              <a:t>----</a:t>
            </a:r>
            <a:r>
              <a:rPr lang="zh-CN" altLang="en-US" dirty="0"/>
              <a:t>全国人大常委会副委员长</a:t>
            </a:r>
          </a:p>
          <a:p>
            <a:pPr>
              <a:buNone/>
            </a:pPr>
            <a:r>
              <a:rPr lang="zh-CN" altLang="en-US" dirty="0"/>
              <a:t>    市人大主任</a:t>
            </a:r>
            <a:r>
              <a:rPr lang="en-US" altLang="zh-CN" dirty="0"/>
              <a:t>-----</a:t>
            </a:r>
            <a:r>
              <a:rPr lang="zh-CN" altLang="en-US" dirty="0"/>
              <a:t>市人大常委会主任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1234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6F76DB-F252-432B-8B2F-388F39AC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（二）政治部类的重点问题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DDE2C4-FC60-4F7D-AF36-5389560CA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（四）关于地方人民政府的记述</a:t>
            </a:r>
          </a:p>
          <a:p>
            <a:r>
              <a:rPr lang="zh-CN" altLang="en-US" dirty="0"/>
              <a:t>政府工作内容的记述</a:t>
            </a:r>
            <a:r>
              <a:rPr lang="zh-CN" altLang="en-US" dirty="0">
                <a:solidFill>
                  <a:srgbClr val="FF0000"/>
                </a:solidFill>
              </a:rPr>
              <a:t>太少</a:t>
            </a:r>
            <a:r>
              <a:rPr lang="zh-CN" altLang="en-US" dirty="0"/>
              <a:t>，不彰显政府的作为</a:t>
            </a:r>
            <a:endParaRPr lang="en-US" altLang="zh-CN" dirty="0"/>
          </a:p>
          <a:p>
            <a:r>
              <a:rPr lang="zh-CN" altLang="en-US" dirty="0"/>
              <a:t>记述方法不当（</a:t>
            </a:r>
            <a:r>
              <a:rPr lang="zh-CN" altLang="en-US" dirty="0">
                <a:solidFill>
                  <a:srgbClr val="FF0000"/>
                </a:solidFill>
              </a:rPr>
              <a:t>如篇目划分层次太高（只设节，没有设目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45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98C0AB-86BA-41EB-BC8A-53E2D31B9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三、篇目创新和记事技巧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EF8223-B6B3-4D66-B86E-F8BABA8B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5900"/>
            <a:ext cx="8300789" cy="4606925"/>
          </a:xfrm>
        </p:spPr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（一）篇目创新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（二）避免流水账方法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---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实写单元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（三）关于记述层次下沉</a:t>
            </a:r>
          </a:p>
          <a:p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622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1A7503-E62A-4FF5-93C1-5750D089A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四、关于采用社会学研究的手段和方法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147E74-6758-4D6F-A0B1-E3D8AF408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方志号称百科全书，它的笔触几乎扫描了人类所有的活动领域，具有浓缩社会生活史的性质。所以社会学研究与方志编纂是“脐带关系”，方志是运用“过去时”在陈述，社会学是运用“现在时”在解释。 由于社会学的研究对象是社会结构、社会生活、社会关系、社会问题和社会变迁等，地方志与社会学有着广泛的交叉部。</a:t>
            </a:r>
          </a:p>
        </p:txBody>
      </p:sp>
    </p:spTree>
    <p:extLst>
      <p:ext uri="{BB962C8B-B14F-4D97-AF65-F5344CB8AC3E}">
        <p14:creationId xmlns:p14="http://schemas.microsoft.com/office/powerpoint/2010/main" val="3494536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BEEED4-E7BF-460D-B743-FC38CAFE4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志鉴编纂的重点问题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00CFAC-1E31-4335-A31A-7A79FEB6A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/>
              <a:t>  </a:t>
            </a:r>
            <a:r>
              <a:rPr lang="zh-CN" altLang="en-US" dirty="0"/>
              <a:t>以上是志鉴编纂的</a:t>
            </a:r>
            <a:r>
              <a:rPr lang="en-US" altLang="zh-CN" dirty="0"/>
              <a:t>4</a:t>
            </a:r>
            <a:r>
              <a:rPr lang="zh-CN" altLang="en-US" dirty="0"/>
              <a:t>个重点问题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一、科学发展的理念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二、如何记述好政治部类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三、篇目创新和记事技巧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四、关于采用社会学研究的手段和方法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zh-CN" altLang="en-US" dirty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720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7721EB-CD17-46D4-990E-0A6C94BC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志鉴编纂的重点问题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92E602-693F-4E63-BCE8-BF4C18E29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40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endParaRPr lang="en-US" altLang="zh-CN" sz="40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r>
              <a:rPr lang="zh-CN" altLang="en-US" sz="4000" dirty="0">
                <a:latin typeface="华文隶书" panose="02010800040101010101" pitchFamily="2" charset="-122"/>
                <a:ea typeface="华文隶书" panose="02010800040101010101" pitchFamily="2" charset="-122"/>
              </a:rPr>
              <a:t>能不能 </a:t>
            </a:r>
            <a:r>
              <a:rPr lang="en-US" altLang="zh-CN" sz="4000" dirty="0">
                <a:latin typeface="华文隶书" panose="02010800040101010101" pitchFamily="2" charset="-122"/>
                <a:ea typeface="华文隶书" panose="02010800040101010101" pitchFamily="2" charset="-122"/>
              </a:rPr>
              <a:t> </a:t>
            </a:r>
            <a:r>
              <a:rPr lang="zh-CN" altLang="en-US" sz="4000" dirty="0">
                <a:latin typeface="华文隶书" panose="02010800040101010101" pitchFamily="2" charset="-122"/>
                <a:ea typeface="华文隶书" panose="02010800040101010101" pitchFamily="2" charset="-122"/>
              </a:rPr>
              <a:t>想不想   愿不愿</a:t>
            </a:r>
            <a:endParaRPr lang="en-US" altLang="zh-CN" sz="40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pPr>
              <a:buNone/>
            </a:pPr>
            <a:r>
              <a:rPr lang="zh-CN" altLang="en-US" sz="4000" dirty="0">
                <a:latin typeface="华文隶书" panose="02010800040101010101" pitchFamily="2" charset="-122"/>
                <a:ea typeface="华文隶书" panose="02010800040101010101" pitchFamily="2" charset="-122"/>
              </a:rPr>
              <a:t>                   </a:t>
            </a:r>
            <a:endParaRPr lang="en-US" altLang="zh-CN" sz="40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pPr>
              <a:buNone/>
            </a:pPr>
            <a:endParaRPr lang="zh-CN" altLang="en-US" sz="40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457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C26B6F-E847-4039-8012-0A62A5ADD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    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464AC-6342-4A13-A3FC-71CE0D4D0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/>
              <a:t>      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zh-CN" altLang="en-US" sz="4000" dirty="0"/>
              <a:t>          志鉴编纂的规范问题</a:t>
            </a:r>
          </a:p>
        </p:txBody>
      </p:sp>
    </p:spTree>
    <p:extLst>
      <p:ext uri="{BB962C8B-B14F-4D97-AF65-F5344CB8AC3E}">
        <p14:creationId xmlns:p14="http://schemas.microsoft.com/office/powerpoint/2010/main" val="2533665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5D1E41-3EC0-4266-A1F3-F5DD5EDB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问题描述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4A6650-DB53-4DC2-95DC-F7D4B6A87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412776"/>
            <a:ext cx="8229600" cy="4680049"/>
          </a:xfrm>
        </p:spPr>
        <p:txBody>
          <a:bodyPr/>
          <a:lstStyle/>
          <a:p>
            <a:r>
              <a:rPr lang="zh-CN" altLang="en-US" sz="4000" dirty="0"/>
              <a:t>出版环节有所为有所不为</a:t>
            </a:r>
          </a:p>
          <a:p>
            <a:r>
              <a:rPr lang="zh-CN" altLang="en-US" sz="4000" dirty="0"/>
              <a:t>出版环节质量标准</a:t>
            </a:r>
            <a:endParaRPr lang="en-US" altLang="zh-CN" sz="4000" dirty="0"/>
          </a:p>
          <a:p>
            <a:r>
              <a:rPr lang="zh-CN" altLang="en-US" sz="4000" dirty="0"/>
              <a:t>常见多发未引起足够重视</a:t>
            </a:r>
            <a:endParaRPr lang="en-US" altLang="zh-CN" sz="4000" dirty="0"/>
          </a:p>
          <a:p>
            <a:r>
              <a:rPr lang="en-US" altLang="zh-CN" sz="4000" dirty="0"/>
              <a:t> </a:t>
            </a:r>
            <a:r>
              <a:rPr lang="zh-CN" altLang="en-US" sz="4000" dirty="0"/>
              <a:t>影响</a:t>
            </a:r>
            <a:r>
              <a:rPr lang="zh-CN" altLang="en-US" sz="4000" dirty="0">
                <a:solidFill>
                  <a:srgbClr val="FF0000"/>
                </a:solidFill>
              </a:rPr>
              <a:t>编纂质量</a:t>
            </a:r>
            <a:r>
              <a:rPr lang="zh-CN" altLang="en-US" sz="4000" dirty="0"/>
              <a:t>和出版质量</a:t>
            </a:r>
            <a:endParaRPr lang="en-US" altLang="zh-CN" sz="4000" dirty="0"/>
          </a:p>
          <a:p>
            <a:pPr>
              <a:buNone/>
            </a:pP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7141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EFBFBA-1BBF-40D0-869F-B395B3CE5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志鉴编纂的规范问题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F9801F-8836-4677-B608-83D335D22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一、编辑说明、凡例</a:t>
            </a:r>
            <a:endParaRPr lang="en-US" altLang="zh-CN" dirty="0"/>
          </a:p>
          <a:p>
            <a:r>
              <a:rPr lang="zh-CN" altLang="en-US" dirty="0"/>
              <a:t>二、彩页、插图问题  </a:t>
            </a:r>
            <a:endParaRPr lang="en-US" altLang="zh-CN" dirty="0"/>
          </a:p>
          <a:p>
            <a:r>
              <a:rPr lang="zh-CN" altLang="en-US" dirty="0"/>
              <a:t>三、关于地图</a:t>
            </a:r>
            <a:endParaRPr lang="en-US" altLang="zh-CN" dirty="0"/>
          </a:p>
          <a:p>
            <a:r>
              <a:rPr lang="zh-CN" altLang="en-US" dirty="0"/>
              <a:t>四、关于目录</a:t>
            </a:r>
            <a:endParaRPr lang="en-US" altLang="zh-CN" dirty="0"/>
          </a:p>
          <a:p>
            <a:r>
              <a:rPr lang="zh-CN" altLang="en-US" dirty="0"/>
              <a:t>五、关于编写规范</a:t>
            </a:r>
            <a:endParaRPr lang="en-US" altLang="zh-CN" dirty="0"/>
          </a:p>
          <a:p>
            <a:r>
              <a:rPr lang="zh-CN" altLang="en-US" dirty="0"/>
              <a:t>六、关于涉港澳台</a:t>
            </a:r>
            <a:endParaRPr lang="en-US" altLang="zh-CN" dirty="0"/>
          </a:p>
          <a:p>
            <a:r>
              <a:rPr lang="zh-CN" altLang="en-US" dirty="0"/>
              <a:t>七、关于敏感问题</a:t>
            </a:r>
            <a:endParaRPr lang="en-US" altLang="zh-CN" dirty="0"/>
          </a:p>
          <a:p>
            <a:r>
              <a:rPr lang="zh-CN" altLang="en-US" dirty="0"/>
              <a:t>八、关于涉密问题</a:t>
            </a:r>
          </a:p>
        </p:txBody>
      </p:sp>
    </p:spTree>
    <p:extLst>
      <p:ext uri="{BB962C8B-B14F-4D97-AF65-F5344CB8AC3E}">
        <p14:creationId xmlns:p14="http://schemas.microsoft.com/office/powerpoint/2010/main" val="412852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B614F-6852-47AC-95C5-78E3619D0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            志鉴编纂的重点问题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27C4C3-CF46-447A-A98F-8F889A716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一、科学发展的理念（记好自然部类、经济部类</a:t>
            </a:r>
          </a:p>
          <a:p>
            <a:r>
              <a:rPr lang="zh-CN" altLang="en-US" dirty="0"/>
              <a:t>二、如何记述好政治部类</a:t>
            </a:r>
          </a:p>
          <a:p>
            <a:r>
              <a:rPr lang="zh-CN" altLang="en-US" dirty="0"/>
              <a:t>三、篇目创新和记事技巧</a:t>
            </a:r>
          </a:p>
          <a:p>
            <a:r>
              <a:rPr lang="zh-CN" altLang="en-US" dirty="0"/>
              <a:t>四、关于采用社会学研究的手段和方法</a:t>
            </a:r>
          </a:p>
        </p:txBody>
      </p:sp>
    </p:spTree>
    <p:extLst>
      <p:ext uri="{BB962C8B-B14F-4D97-AF65-F5344CB8AC3E}">
        <p14:creationId xmlns:p14="http://schemas.microsoft.com/office/powerpoint/2010/main" val="22442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 一、编辑说明、凡例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zh-CN" altLang="en-US" kern="100" dirty="0">
                <a:latin typeface="+mn-ea"/>
                <a:ea typeface="+mn-ea"/>
                <a:cs typeface="Times New Roman" panose="02020603050405020304" pitchFamily="18" charset="0"/>
              </a:rPr>
              <a:t>必备与规范</a:t>
            </a:r>
            <a:endParaRPr lang="en-US" altLang="zh-CN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endParaRPr lang="en-US" altLang="zh-CN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指导思想规范表述：“以</a:t>
            </a:r>
            <a:r>
              <a:rPr lang="zh-CN" altLang="zh-CN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马克思列宁主义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、毛泽东思想、邓小平理论、“三个代表”重要思想、科学发展观</a:t>
            </a:r>
            <a:r>
              <a:rPr lang="zh-CN" altLang="zh-CN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、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习近平新时代中国特色社会主义思想为指导，坚持辩证唯物主义和历史唯物主义的立场、观点和方法”。</a:t>
            </a:r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一、编辑说明、凡例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凡例、年鉴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编辑说明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功能（通例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特例）</a:t>
            </a:r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年鉴编辑说明：主办、编纂、编辑单位的表述</a:t>
            </a:r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关于“主办”之说</a:t>
            </a:r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关于年鉴编辑说明中的定性表述：</a:t>
            </a: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1.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大型工具书</a:t>
            </a: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具有政府公报性质的地方综合性年鉴</a:t>
            </a: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3.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综合性资料工具书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4.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年度综合性资料性文献</a:t>
            </a: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5.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综合年鉴</a:t>
            </a:r>
          </a:p>
          <a:p>
            <a:pPr>
              <a:buNone/>
            </a:pP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6.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综合性、权威性年刊，等等，至少十几种之多。</a:t>
            </a:r>
          </a:p>
          <a:p>
            <a:pPr>
              <a:buNone/>
            </a:pPr>
            <a:endParaRPr lang="zh-CN" altLang="en-US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   </a:t>
            </a:r>
          </a:p>
          <a:p>
            <a:pPr>
              <a:buNone/>
            </a:pPr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endParaRPr lang="en-US" altLang="zh-CN" kern="100" dirty="0">
              <a:latin typeface="Calibri" panose="020F0502020204030204" pitchFamily="34" charset="0"/>
              <a:cs typeface="Times New Roman" panose="02020603050405020304" pitchFamily="18" charset="0"/>
              <a:sym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一、编辑说明、凡例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关于年鉴创刊年份和总卷数的相关表述</a:t>
            </a:r>
          </a:p>
          <a:p>
            <a:r>
              <a:rPr lang="zh-CN" altLang="en-US" dirty="0"/>
              <a:t>关于“每年出版一卷”的表述</a:t>
            </a:r>
          </a:p>
          <a:p>
            <a:r>
              <a:rPr lang="zh-CN" altLang="en-US" dirty="0"/>
              <a:t>关于 “国内外公开出版发行”的表述。</a:t>
            </a:r>
          </a:p>
          <a:p>
            <a:r>
              <a:rPr lang="zh-CN" altLang="en-US" dirty="0"/>
              <a:t>关于评价式语言</a:t>
            </a:r>
            <a:endParaRPr lang="en-US" altLang="zh-CN" sz="1600" dirty="0"/>
          </a:p>
          <a:p>
            <a:r>
              <a:rPr lang="zh-CN" altLang="en-US" dirty="0"/>
              <a:t>关于下定语式语言</a:t>
            </a:r>
            <a:endParaRPr lang="en-US" altLang="zh-CN" dirty="0"/>
          </a:p>
          <a:p>
            <a:r>
              <a:rPr lang="zh-CN" altLang="en-US" dirty="0"/>
              <a:t>关于非编辑说明语言</a:t>
            </a:r>
            <a:endParaRPr lang="en-US" altLang="zh-CN" sz="1600" dirty="0"/>
          </a:p>
          <a:p>
            <a:r>
              <a:rPr lang="zh-CN" altLang="en-US" dirty="0"/>
              <a:t>关于搭便车内容</a:t>
            </a:r>
            <a:endParaRPr lang="zh-CN" altLang="en-US" sz="1600" dirty="0"/>
          </a:p>
          <a:p>
            <a:endParaRPr lang="en-US" altLang="zh-CN" sz="1600" dirty="0"/>
          </a:p>
          <a:p>
            <a:endParaRPr lang="zh-CN" altLang="en-US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一、编辑说明、凡例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关于标点、数字、计量单位的表述（志、鉴）</a:t>
            </a:r>
            <a:endParaRPr lang="en-US" altLang="zh-CN" dirty="0"/>
          </a:p>
          <a:p>
            <a:r>
              <a:rPr lang="zh-CN" altLang="en-US" dirty="0"/>
              <a:t> 国标</a:t>
            </a:r>
            <a:r>
              <a:rPr lang="en-US" altLang="zh-CN" dirty="0"/>
              <a:t>-----</a:t>
            </a:r>
            <a:r>
              <a:rPr lang="zh-CN" altLang="en-US" dirty="0"/>
              <a:t>最新发布的国家标准。</a:t>
            </a:r>
            <a:endParaRPr lang="en-US" altLang="zh-CN" dirty="0"/>
          </a:p>
          <a:p>
            <a:r>
              <a:rPr lang="zh-CN" altLang="en-US" dirty="0">
                <a:solidFill>
                  <a:srgbClr val="9E2428"/>
                </a:solidFill>
              </a:rPr>
              <a:t>标点、数字使用遵照中华人民共和国国家标准，即</a:t>
            </a:r>
            <a:r>
              <a:rPr lang="en-US" altLang="zh-CN" dirty="0">
                <a:solidFill>
                  <a:srgbClr val="9E2428"/>
                </a:solidFill>
              </a:rPr>
              <a:t>《</a:t>
            </a:r>
            <a:r>
              <a:rPr lang="zh-CN" altLang="en-US" dirty="0">
                <a:solidFill>
                  <a:srgbClr val="9E2428"/>
                </a:solidFill>
              </a:rPr>
              <a:t>标点符号用法</a:t>
            </a:r>
            <a:r>
              <a:rPr lang="en-US" altLang="zh-CN" dirty="0">
                <a:solidFill>
                  <a:srgbClr val="9E2428"/>
                </a:solidFill>
              </a:rPr>
              <a:t>》GB/15834-2011</a:t>
            </a:r>
            <a:r>
              <a:rPr lang="zh-CN" altLang="en-US" dirty="0">
                <a:solidFill>
                  <a:srgbClr val="9E2428"/>
                </a:solidFill>
              </a:rPr>
              <a:t>、</a:t>
            </a:r>
            <a:r>
              <a:rPr lang="en-US" altLang="zh-CN" dirty="0">
                <a:solidFill>
                  <a:srgbClr val="9E2428"/>
                </a:solidFill>
              </a:rPr>
              <a:t>《</a:t>
            </a:r>
            <a:r>
              <a:rPr lang="zh-CN" altLang="en-US" dirty="0">
                <a:solidFill>
                  <a:srgbClr val="9E2428"/>
                </a:solidFill>
              </a:rPr>
              <a:t>出版物上数字用法</a:t>
            </a:r>
            <a:r>
              <a:rPr lang="en-US" altLang="zh-CN" dirty="0">
                <a:solidFill>
                  <a:srgbClr val="9E2428"/>
                </a:solidFill>
              </a:rPr>
              <a:t>》GB/15835-2011</a:t>
            </a:r>
            <a:r>
              <a:rPr lang="zh-CN" altLang="en-US" dirty="0">
                <a:solidFill>
                  <a:srgbClr val="9E2428"/>
                </a:solidFill>
              </a:rPr>
              <a:t>，计量单位按照中华人民共和国法定计量单位执行。</a:t>
            </a:r>
            <a:endParaRPr lang="en-US" altLang="zh-CN" dirty="0">
              <a:solidFill>
                <a:srgbClr val="9E2428"/>
              </a:solidFill>
            </a:endParaRPr>
          </a:p>
          <a:p>
            <a:r>
              <a:rPr lang="zh-CN" altLang="en-US" dirty="0">
                <a:solidFill>
                  <a:srgbClr val="9E2428"/>
                </a:solidFill>
              </a:rPr>
              <a:t>关于编辑说明落款</a:t>
            </a:r>
            <a:r>
              <a:rPr lang="en-US" altLang="zh-CN" dirty="0">
                <a:solidFill>
                  <a:srgbClr val="9E2428"/>
                </a:solidFill>
              </a:rPr>
              <a:t>----</a:t>
            </a:r>
            <a:r>
              <a:rPr lang="zh-CN" altLang="en-US" dirty="0">
                <a:solidFill>
                  <a:srgbClr val="9E2428"/>
                </a:solidFill>
              </a:rPr>
              <a:t>有与无</a:t>
            </a:r>
            <a:endParaRPr lang="en-US" altLang="zh-CN" dirty="0">
              <a:solidFill>
                <a:srgbClr val="9E2428"/>
              </a:solidFill>
            </a:endParaRPr>
          </a:p>
          <a:p>
            <a:r>
              <a:rPr lang="zh-CN" altLang="en-US" dirty="0">
                <a:solidFill>
                  <a:srgbClr val="9E2428"/>
                </a:solidFill>
              </a:rPr>
              <a:t>（关于序言落款</a:t>
            </a:r>
            <a:r>
              <a:rPr lang="en-US" altLang="zh-CN" dirty="0">
                <a:solidFill>
                  <a:srgbClr val="9E2428"/>
                </a:solidFill>
              </a:rPr>
              <a:t>----</a:t>
            </a:r>
            <a:r>
              <a:rPr lang="zh-CN" altLang="en-US" dirty="0">
                <a:solidFill>
                  <a:srgbClr val="9E2428"/>
                </a:solidFill>
              </a:rPr>
              <a:t>姓名与“编者”）</a:t>
            </a:r>
          </a:p>
          <a:p>
            <a:endParaRPr lang="en-US" altLang="zh-CN" dirty="0">
              <a:solidFill>
                <a:srgbClr val="9E2428"/>
              </a:solidFill>
            </a:endParaRP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编辑说明落款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     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二、</a:t>
            </a:r>
            <a:r>
              <a:rPr lang="en-US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彩页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、插图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问题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反映党和国家领导人（包括：中共中央总书记、中共中央政治局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常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委、委员、候补委员，中央书记处书记；国家主席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、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副主席；全国人大常委会委员长、副委员长；国务院总理、副总理、国务委员；全国政协主席、副主席；中央军委主席、副主席；最高人民法院院长，最高人民检察院检察长；曾任上述职务的领导同志；原中央顾问委员会主任、副主任、常委）的照片，要做重大选题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报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备，审核</a:t>
            </a:r>
            <a:r>
              <a:rPr lang="zh-CN" altLang="en-US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后</a:t>
            </a:r>
            <a:r>
              <a:rPr lang="zh-CN" altLang="zh-CN" kern="100" dirty="0">
                <a:latin typeface="Calibri" panose="020F0502020204030204" pitchFamily="34" charset="0"/>
                <a:cs typeface="Times New Roman" panose="02020603050405020304" pitchFamily="18" charset="0"/>
                <a:sym typeface="+mn-ea"/>
              </a:rPr>
              <a:t>才可使用。</a:t>
            </a:r>
            <a:endParaRPr lang="zh-CN" altLang="zh-CN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二、彩页、插图问题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  </a:t>
            </a:r>
            <a:r>
              <a:rPr lang="zh-CN" altLang="en-US" dirty="0">
                <a:solidFill>
                  <a:srgbClr val="FF0000"/>
                </a:solidFill>
              </a:rPr>
              <a:t>说明文字</a:t>
            </a:r>
            <a:r>
              <a:rPr lang="zh-CN" altLang="en-US" dirty="0"/>
              <a:t>中要素齐全（如：摄影时间）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zh-CN" altLang="en-US" dirty="0"/>
              <a:t>说明文字资料性</a:t>
            </a:r>
          </a:p>
          <a:p>
            <a:pPr>
              <a:buNone/>
            </a:pPr>
            <a:r>
              <a:rPr lang="en-US" altLang="zh-CN" dirty="0"/>
              <a:t>3.</a:t>
            </a:r>
            <a:r>
              <a:rPr lang="zh-CN" altLang="en-US" dirty="0"/>
              <a:t> 人物</a:t>
            </a:r>
            <a:r>
              <a:rPr lang="en-US" altLang="zh-CN" dirty="0"/>
              <a:t>—</a:t>
            </a:r>
            <a:r>
              <a:rPr lang="zh-CN" altLang="en-US" dirty="0"/>
              <a:t>职务，位置，陪同人员不记。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4.</a:t>
            </a:r>
            <a:r>
              <a:rPr lang="zh-CN" altLang="en-US" dirty="0"/>
              <a:t>摄影者、供稿者（著作权纠纷、署名页中注明）</a:t>
            </a:r>
          </a:p>
          <a:p>
            <a:pPr>
              <a:buNone/>
            </a:pPr>
            <a:r>
              <a:rPr lang="en-US" altLang="zh-CN" dirty="0">
                <a:solidFill>
                  <a:srgbClr val="FF0000"/>
                </a:solidFill>
              </a:rPr>
              <a:t>5.</a:t>
            </a:r>
            <a:r>
              <a:rPr lang="zh-CN" altLang="en-US" dirty="0">
                <a:solidFill>
                  <a:srgbClr val="FF0000"/>
                </a:solidFill>
              </a:rPr>
              <a:t>彩页图片说明文字的位置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/>
              <a:t>6.</a:t>
            </a:r>
            <a:r>
              <a:rPr lang="zh-CN" altLang="en-US" dirty="0"/>
              <a:t>卷首彩页部分单独编排页码，自成一体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二、彩页、插图问题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领导人证件照片或独照</a:t>
            </a:r>
            <a:endParaRPr lang="en-US" altLang="zh-CN" dirty="0"/>
          </a:p>
          <a:p>
            <a: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劳教人员正面照片</a:t>
            </a:r>
            <a:endParaRPr lang="en-US" altLang="zh-C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犯罪嫌疑人照片</a:t>
            </a:r>
            <a:endParaRPr lang="en-US" altLang="zh-C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涉案未成年人照片等涉及人权问题的照片</a:t>
            </a:r>
            <a:endParaRPr lang="en-US" altLang="zh-C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zh-CN" alt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监狱经济、产品</a:t>
            </a:r>
            <a:endParaRPr lang="en-US" altLang="zh-C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zh-CN" altLang="en-US" dirty="0"/>
              <a:t>文字说明的角度和分寸</a:t>
            </a:r>
            <a:endParaRPr lang="en-US" altLang="zh-CN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A33657-5BBC-43C8-81B5-14C8357D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94136"/>
            <a:ext cx="8229600" cy="830608"/>
          </a:xfrm>
        </p:spPr>
        <p:txBody>
          <a:bodyPr/>
          <a:lstStyle/>
          <a:p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三、关于地图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r>
              <a:rPr lang="zh-CN" altLang="en-US" sz="2800" dirty="0">
                <a:solidFill>
                  <a:schemeClr val="accent2">
                    <a:lumMod val="75000"/>
                  </a:schemeClr>
                </a:solidFill>
              </a:rPr>
              <a:t>自然地理信息地图：不可以有地理坐标、等高线。涉及自然地质资源泄密</a:t>
            </a:r>
            <a:r>
              <a:rPr lang="zh-CN" altLang="en-US" sz="2800" dirty="0"/>
              <a:t>。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墨迹 6">
                <a:extLst>
                  <a:ext uri="{FF2B5EF4-FFF2-40B4-BE49-F238E27FC236}">
                    <a16:creationId xmlns:a16="http://schemas.microsoft.com/office/drawing/2014/main" id="{939B3C45-9319-4FF1-BD00-648299AF415C}"/>
                  </a:ext>
                </a:extLst>
              </p14:cNvPr>
              <p14:cNvContentPartPr/>
              <p14:nvPr/>
            </p14:nvContentPartPr>
            <p14:xfrm>
              <a:off x="3984513" y="3021726"/>
              <a:ext cx="360" cy="360"/>
            </p14:xfrm>
          </p:contentPart>
        </mc:Choice>
        <mc:Fallback xmlns="">
          <p:pic>
            <p:nvPicPr>
              <p:cNvPr id="7" name="墨迹 6">
                <a:extLst>
                  <a:ext uri="{FF2B5EF4-FFF2-40B4-BE49-F238E27FC236}">
                    <a16:creationId xmlns:a16="http://schemas.microsoft.com/office/drawing/2014/main" id="{939B3C45-9319-4FF1-BD00-648299AF41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75513" y="301272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墨迹 11">
                <a:extLst>
                  <a:ext uri="{FF2B5EF4-FFF2-40B4-BE49-F238E27FC236}">
                    <a16:creationId xmlns:a16="http://schemas.microsoft.com/office/drawing/2014/main" id="{2973B707-5FF9-42E4-AFC9-76CFCFAB71D5}"/>
                  </a:ext>
                </a:extLst>
              </p14:cNvPr>
              <p14:cNvContentPartPr/>
              <p14:nvPr/>
            </p14:nvContentPartPr>
            <p14:xfrm>
              <a:off x="2894433" y="2549406"/>
              <a:ext cx="360" cy="360"/>
            </p14:xfrm>
          </p:contentPart>
        </mc:Choice>
        <mc:Fallback xmlns="">
          <p:pic>
            <p:nvPicPr>
              <p:cNvPr id="12" name="墨迹 11">
                <a:extLst>
                  <a:ext uri="{FF2B5EF4-FFF2-40B4-BE49-F238E27FC236}">
                    <a16:creationId xmlns:a16="http://schemas.microsoft.com/office/drawing/2014/main" id="{2973B707-5FF9-42E4-AFC9-76CFCFAB71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5433" y="254040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7" name="墨迹 16">
                <a:extLst>
                  <a:ext uri="{FF2B5EF4-FFF2-40B4-BE49-F238E27FC236}">
                    <a16:creationId xmlns:a16="http://schemas.microsoft.com/office/drawing/2014/main" id="{540B12F9-A155-4D27-A41A-03DE53BB2A5B}"/>
                  </a:ext>
                </a:extLst>
              </p14:cNvPr>
              <p14:cNvContentPartPr/>
              <p14:nvPr/>
            </p14:nvContentPartPr>
            <p14:xfrm>
              <a:off x="1471353" y="3790686"/>
              <a:ext cx="360" cy="360"/>
            </p14:xfrm>
          </p:contentPart>
        </mc:Choice>
        <mc:Fallback xmlns="">
          <p:pic>
            <p:nvPicPr>
              <p:cNvPr id="17" name="墨迹 16">
                <a:extLst>
                  <a:ext uri="{FF2B5EF4-FFF2-40B4-BE49-F238E27FC236}">
                    <a16:creationId xmlns:a16="http://schemas.microsoft.com/office/drawing/2014/main" id="{540B12F9-A155-4D27-A41A-03DE53BB2A5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62353" y="378168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墨迹 18">
                <a:extLst>
                  <a:ext uri="{FF2B5EF4-FFF2-40B4-BE49-F238E27FC236}">
                    <a16:creationId xmlns:a16="http://schemas.microsoft.com/office/drawing/2014/main" id="{506284BF-54C4-44FC-BAB5-659BA5E0EB41}"/>
                  </a:ext>
                </a:extLst>
              </p14:cNvPr>
              <p14:cNvContentPartPr/>
              <p14:nvPr/>
            </p14:nvContentPartPr>
            <p14:xfrm>
              <a:off x="1041513" y="3912006"/>
              <a:ext cx="360" cy="360"/>
            </p14:xfrm>
          </p:contentPart>
        </mc:Choice>
        <mc:Fallback xmlns="">
          <p:pic>
            <p:nvPicPr>
              <p:cNvPr id="19" name="墨迹 18">
                <a:extLst>
                  <a:ext uri="{FF2B5EF4-FFF2-40B4-BE49-F238E27FC236}">
                    <a16:creationId xmlns:a16="http://schemas.microsoft.com/office/drawing/2014/main" id="{506284BF-54C4-44FC-BAB5-659BA5E0EB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2513" y="390300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6" name="墨迹 25">
                <a:extLst>
                  <a:ext uri="{FF2B5EF4-FFF2-40B4-BE49-F238E27FC236}">
                    <a16:creationId xmlns:a16="http://schemas.microsoft.com/office/drawing/2014/main" id="{EC98D36E-5849-4405-B919-0DEBCC8436E5}"/>
                  </a:ext>
                </a:extLst>
              </p14:cNvPr>
              <p14:cNvContentPartPr/>
              <p14:nvPr/>
            </p14:nvContentPartPr>
            <p14:xfrm>
              <a:off x="599433" y="5346966"/>
              <a:ext cx="360" cy="360"/>
            </p14:xfrm>
          </p:contentPart>
        </mc:Choice>
        <mc:Fallback xmlns="">
          <p:pic>
            <p:nvPicPr>
              <p:cNvPr id="26" name="墨迹 25">
                <a:extLst>
                  <a:ext uri="{FF2B5EF4-FFF2-40B4-BE49-F238E27FC236}">
                    <a16:creationId xmlns:a16="http://schemas.microsoft.com/office/drawing/2014/main" id="{EC98D36E-5849-4405-B919-0DEBCC8436E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0433" y="533796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2" name="墨迹 31">
                <a:extLst>
                  <a:ext uri="{FF2B5EF4-FFF2-40B4-BE49-F238E27FC236}">
                    <a16:creationId xmlns:a16="http://schemas.microsoft.com/office/drawing/2014/main" id="{6E7C439F-FA9B-41A9-B026-DEE912EBB21C}"/>
                  </a:ext>
                </a:extLst>
              </p14:cNvPr>
              <p14:cNvContentPartPr/>
              <p14:nvPr/>
            </p14:nvContentPartPr>
            <p14:xfrm>
              <a:off x="3203313" y="2234406"/>
              <a:ext cx="360" cy="360"/>
            </p14:xfrm>
          </p:contentPart>
        </mc:Choice>
        <mc:Fallback xmlns="">
          <p:pic>
            <p:nvPicPr>
              <p:cNvPr id="32" name="墨迹 31">
                <a:extLst>
                  <a:ext uri="{FF2B5EF4-FFF2-40B4-BE49-F238E27FC236}">
                    <a16:creationId xmlns:a16="http://schemas.microsoft.com/office/drawing/2014/main" id="{6E7C439F-FA9B-41A9-B026-DEE912EBB2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94313" y="222540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" name="墨迹 2">
                <a:extLst>
                  <a:ext uri="{FF2B5EF4-FFF2-40B4-BE49-F238E27FC236}">
                    <a16:creationId xmlns:a16="http://schemas.microsoft.com/office/drawing/2014/main" id="{7B58B806-F277-4720-82A2-C2F3ABF88DB3}"/>
                  </a:ext>
                </a:extLst>
              </p14:cNvPr>
              <p14:cNvContentPartPr/>
              <p14:nvPr/>
            </p14:nvContentPartPr>
            <p14:xfrm>
              <a:off x="5335388" y="294136"/>
              <a:ext cx="360" cy="360"/>
            </p14:xfrm>
          </p:contentPart>
        </mc:Choice>
        <mc:Fallback xmlns="">
          <p:pic>
            <p:nvPicPr>
              <p:cNvPr id="3" name="墨迹 2">
                <a:extLst>
                  <a:ext uri="{FF2B5EF4-FFF2-40B4-BE49-F238E27FC236}">
                    <a16:creationId xmlns:a16="http://schemas.microsoft.com/office/drawing/2014/main" id="{7B58B806-F277-4720-82A2-C2F3ABF88DB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26388" y="2851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墨迹 9">
                <a:extLst>
                  <a:ext uri="{FF2B5EF4-FFF2-40B4-BE49-F238E27FC236}">
                    <a16:creationId xmlns:a16="http://schemas.microsoft.com/office/drawing/2014/main" id="{596BCDDA-7815-4554-9474-9E8B2C8A4C6D}"/>
                  </a:ext>
                </a:extLst>
              </p14:cNvPr>
              <p14:cNvContentPartPr/>
              <p14:nvPr/>
            </p14:nvContentPartPr>
            <p14:xfrm>
              <a:off x="413468" y="2289616"/>
              <a:ext cx="5057280" cy="231480"/>
            </p14:xfrm>
          </p:contentPart>
        </mc:Choice>
        <mc:Fallback xmlns="">
          <p:pic>
            <p:nvPicPr>
              <p:cNvPr id="10" name="墨迹 9">
                <a:extLst>
                  <a:ext uri="{FF2B5EF4-FFF2-40B4-BE49-F238E27FC236}">
                    <a16:creationId xmlns:a16="http://schemas.microsoft.com/office/drawing/2014/main" id="{596BCDDA-7815-4554-9474-9E8B2C8A4C6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4468" y="2280616"/>
                <a:ext cx="507492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墨迹 10">
                <a:extLst>
                  <a:ext uri="{FF2B5EF4-FFF2-40B4-BE49-F238E27FC236}">
                    <a16:creationId xmlns:a16="http://schemas.microsoft.com/office/drawing/2014/main" id="{971586CB-EE90-4AA2-8D9B-912688A0B1B7}"/>
                  </a:ext>
                </a:extLst>
              </p14:cNvPr>
              <p14:cNvContentPartPr/>
              <p14:nvPr/>
            </p14:nvContentPartPr>
            <p14:xfrm>
              <a:off x="436868" y="2225536"/>
              <a:ext cx="5121360" cy="295560"/>
            </p14:xfrm>
          </p:contentPart>
        </mc:Choice>
        <mc:Fallback xmlns="">
          <p:pic>
            <p:nvPicPr>
              <p:cNvPr id="11" name="墨迹 10">
                <a:extLst>
                  <a:ext uri="{FF2B5EF4-FFF2-40B4-BE49-F238E27FC236}">
                    <a16:creationId xmlns:a16="http://schemas.microsoft.com/office/drawing/2014/main" id="{971586CB-EE90-4AA2-8D9B-912688A0B1B7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7868" y="2216536"/>
                <a:ext cx="5139000" cy="31320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6CE6C605-7824-4B81-8922-C72B2CA1A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68" y="910520"/>
            <a:ext cx="8367757" cy="5182305"/>
          </a:xfrm>
        </p:spPr>
        <p:txBody>
          <a:bodyPr/>
          <a:lstStyle/>
          <a:p>
            <a:r>
              <a:rPr lang="zh-CN" altLang="en-US" dirty="0"/>
              <a:t>行政区划地图必备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审图号必备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关于地图泄密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82318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四、关于目录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/>
              <a:t>1.</a:t>
            </a:r>
            <a:r>
              <a:rPr lang="zh-CN" altLang="en-US" sz="3200" dirty="0"/>
              <a:t>卷首：序、凡例不入目录</a:t>
            </a:r>
            <a:endParaRPr lang="en-US" altLang="zh-CN" sz="3200" dirty="0"/>
          </a:p>
          <a:p>
            <a:r>
              <a:rPr lang="en-US" altLang="zh-CN" sz="3200" dirty="0"/>
              <a:t>2.</a:t>
            </a:r>
            <a:r>
              <a:rPr lang="zh-CN" altLang="en-US" sz="3200" dirty="0"/>
              <a:t>特载文章在目录中的署名应不显示</a:t>
            </a:r>
            <a:endParaRPr lang="en-US" altLang="zh-CN" sz="3200" dirty="0"/>
          </a:p>
          <a:p>
            <a:r>
              <a:rPr lang="en-US" altLang="zh-CN" sz="3200" dirty="0"/>
              <a:t>3.</a:t>
            </a:r>
            <a:r>
              <a:rPr lang="zh-CN" altLang="en-US" sz="3200" dirty="0"/>
              <a:t> 大事记下虚设标题“</a:t>
            </a:r>
            <a:r>
              <a:rPr lang="en-US" altLang="zh-CN" sz="3200" dirty="0"/>
              <a:t>2017</a:t>
            </a:r>
            <a:r>
              <a:rPr lang="zh-CN" altLang="en-US" sz="3200" dirty="0"/>
              <a:t>年大事记”</a:t>
            </a:r>
          </a:p>
          <a:p>
            <a:r>
              <a:rPr lang="en-US" altLang="zh-CN" sz="3200" dirty="0"/>
              <a:t>4.</a:t>
            </a:r>
            <a:r>
              <a:rPr lang="zh-CN" altLang="en-US" sz="3200" dirty="0"/>
              <a:t>目录须单独编排页码，自成一体</a:t>
            </a:r>
            <a:endParaRPr lang="en-US" altLang="zh-CN" sz="3200" dirty="0"/>
          </a:p>
          <a:p>
            <a:r>
              <a:rPr lang="en-US" altLang="zh-CN" sz="3200" dirty="0"/>
              <a:t>5.</a:t>
            </a:r>
            <a:r>
              <a:rPr lang="zh-CN" altLang="en-US" sz="3200" dirty="0"/>
              <a:t>志书卷尾须有编后记，并在目录中体现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F1F7A0-8AAA-4791-A9C5-810E0BF7D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8DFACE-44D0-4AE9-AE63-F96241CF4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>
                <a:latin typeface="华文隶书" panose="02010800040101010101" pitchFamily="2" charset="-122"/>
                <a:ea typeface="华文隶书" panose="02010800040101010101" pitchFamily="2" charset="-122"/>
              </a:rPr>
              <a:t>（一）标题（眼睛）</a:t>
            </a:r>
            <a:endParaRPr lang="en-US" altLang="zh-CN" sz="40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r>
              <a:rPr lang="zh-CN" altLang="en-US" dirty="0"/>
              <a:t>标题用词必须准确，不产生歧义</a:t>
            </a:r>
            <a:r>
              <a:rPr lang="en-US" altLang="zh-CN" dirty="0"/>
              <a:t>------</a:t>
            </a:r>
            <a:r>
              <a:rPr lang="zh-CN" altLang="en-US" dirty="0">
                <a:solidFill>
                  <a:srgbClr val="0070C0"/>
                </a:solidFill>
              </a:rPr>
              <a:t>千锤百炼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en-US" altLang="zh-CN" dirty="0"/>
              <a:t>1.</a:t>
            </a:r>
            <a:r>
              <a:rPr lang="zh-CN" altLang="en-US" dirty="0"/>
              <a:t>用词不准确、不规范。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 语意重复的标题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标题大于内容，或内容大于标题，逻辑关系不正确。</a:t>
            </a:r>
          </a:p>
        </p:txBody>
      </p:sp>
    </p:spTree>
    <p:extLst>
      <p:ext uri="{BB962C8B-B14F-4D97-AF65-F5344CB8AC3E}">
        <p14:creationId xmlns:p14="http://schemas.microsoft.com/office/powerpoint/2010/main" val="168914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3B3FDB-C9AA-4708-9732-AA26E740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765175"/>
            <a:ext cx="8229600" cy="720725"/>
          </a:xfrm>
        </p:spPr>
        <p:txBody>
          <a:bodyPr/>
          <a:lstStyle/>
          <a:p>
            <a:r>
              <a:rPr lang="zh-CN" altLang="en-US" dirty="0"/>
              <a:t>一、科学发展的理念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5A750F-D3FB-4B95-94BC-3962F045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（一）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关于自然部类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zh-CN" altLang="en-US" dirty="0"/>
              <a:t>     关于人口、环境（包括资源）、自然的记述是二轮修志的重点内容，但却是弱项。加强这方面的记述，体现科学可持续发展（指导思想、时代特色）。需要精编人口、环境、资源的内容，优化篇目设置，重点内容前置安排等等，突出这部分内容应有的地位。尤其是自然部类，是二轮修志不可或缺的重要组成部分（</a:t>
            </a:r>
            <a:r>
              <a:rPr lang="en-US" altLang="zh-CN" dirty="0"/>
              <a:t>《</a:t>
            </a:r>
            <a:r>
              <a:rPr lang="zh-CN" altLang="en-US" dirty="0"/>
              <a:t>条例</a:t>
            </a:r>
            <a:r>
              <a:rPr lang="en-US" altLang="zh-CN" dirty="0"/>
              <a:t>》</a:t>
            </a:r>
            <a:r>
              <a:rPr lang="zh-CN" altLang="en-US" dirty="0"/>
              <a:t>为依据）。</a:t>
            </a:r>
          </a:p>
        </p:txBody>
      </p:sp>
    </p:spTree>
    <p:extLst>
      <p:ext uri="{BB962C8B-B14F-4D97-AF65-F5344CB8AC3E}">
        <p14:creationId xmlns:p14="http://schemas.microsoft.com/office/powerpoint/2010/main" val="4056828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BACD77-FE88-4CFD-A1B3-F5CEC7B49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E29E74-55D5-40EF-B4A2-C6C173823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（二</a:t>
            </a:r>
            <a:r>
              <a:rPr lang="en-US" altLang="zh-CN" dirty="0"/>
              <a:t>)</a:t>
            </a:r>
            <a:r>
              <a:rPr lang="zh-CN" altLang="en-US" dirty="0"/>
              <a:t>关于年度资料性文献</a:t>
            </a:r>
            <a:endParaRPr lang="en-US" altLang="zh-CN" dirty="0"/>
          </a:p>
          <a:p>
            <a:r>
              <a:rPr lang="zh-CN" altLang="en-US" dirty="0"/>
              <a:t>（三）大事记：主语（年鉴）</a:t>
            </a:r>
            <a:endParaRPr lang="en-US" altLang="zh-CN" dirty="0"/>
          </a:p>
          <a:p>
            <a:r>
              <a:rPr lang="zh-CN" altLang="en-US" dirty="0"/>
              <a:t>年鉴大事记记述领导活动较多、会议较多，自然、经济、文化、社会生活等内容少，比例不协调。</a:t>
            </a:r>
            <a:endParaRPr lang="en-US" altLang="zh-CN" dirty="0"/>
          </a:p>
          <a:p>
            <a:r>
              <a:rPr lang="zh-CN" altLang="en-US" dirty="0"/>
              <a:t>事条之间详略要协调，记述层次要大体统一。</a:t>
            </a:r>
            <a:endParaRPr lang="en-US" altLang="zh-CN" dirty="0"/>
          </a:p>
          <a:p>
            <a:r>
              <a:rPr lang="zh-CN" altLang="en-US" dirty="0"/>
              <a:t>会议内容或缺，尤其是现场会。</a:t>
            </a:r>
          </a:p>
        </p:txBody>
      </p:sp>
    </p:spTree>
    <p:extLst>
      <p:ext uri="{BB962C8B-B14F-4D97-AF65-F5344CB8AC3E}">
        <p14:creationId xmlns:p14="http://schemas.microsoft.com/office/powerpoint/2010/main" val="2627528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（四）关于特载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dirty="0"/>
              <a:t>1.</a:t>
            </a:r>
            <a:r>
              <a:rPr lang="zh-CN" altLang="en-US" sz="3600" dirty="0"/>
              <a:t>特载内容比例过大</a:t>
            </a:r>
            <a:endParaRPr lang="en-US" altLang="zh-CN" sz="3600" dirty="0"/>
          </a:p>
          <a:p>
            <a:pPr>
              <a:buNone/>
            </a:pPr>
            <a:r>
              <a:rPr lang="en-US" altLang="zh-CN" sz="3600" dirty="0"/>
              <a:t>   2.</a:t>
            </a:r>
            <a:r>
              <a:rPr lang="zh-CN" altLang="en-US" sz="3600" dirty="0"/>
              <a:t>特载文章的开场白与结束语</a:t>
            </a:r>
            <a:endParaRPr lang="en-US" altLang="zh-CN" sz="3600" dirty="0"/>
          </a:p>
          <a:p>
            <a:endParaRPr lang="en-US" altLang="zh-CN" sz="3200" dirty="0"/>
          </a:p>
          <a:p>
            <a:pPr>
              <a:buNone/>
            </a:pPr>
            <a:r>
              <a:rPr lang="zh-CN" altLang="en-US" sz="3200" dirty="0"/>
              <a:t>正式发表文献戒口语化</a:t>
            </a:r>
            <a:endParaRPr lang="en-US" altLang="zh-CN" sz="3200" dirty="0"/>
          </a:p>
          <a:p>
            <a:pPr>
              <a:buNone/>
            </a:pPr>
            <a:endParaRPr lang="en-US" altLang="zh-CN" sz="3200" dirty="0"/>
          </a:p>
          <a:p>
            <a:pPr>
              <a:buNone/>
            </a:pPr>
            <a:endParaRPr lang="zh-CN" altLang="en-US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/>
              <a:t>（五）关于简称、缩略语、术语、专用语</a:t>
            </a:r>
            <a:endParaRPr lang="en-US" altLang="zh-CN" sz="4000" dirty="0"/>
          </a:p>
          <a:p>
            <a:r>
              <a:rPr lang="zh-CN" altLang="en-US" dirty="0"/>
              <a:t>“最多跑一次改革”</a:t>
            </a:r>
            <a:endParaRPr lang="en-US" altLang="zh-CN" dirty="0"/>
          </a:p>
          <a:p>
            <a:r>
              <a:rPr lang="zh-CN" altLang="en-US" dirty="0"/>
              <a:t>“安全五无”</a:t>
            </a:r>
            <a:endParaRPr lang="en-US" altLang="zh-CN" dirty="0"/>
          </a:p>
          <a:p>
            <a:r>
              <a:rPr lang="zh-CN" altLang="en-US" dirty="0"/>
              <a:t>六查六防、五水共治专项行动、五力一巧”</a:t>
            </a:r>
          </a:p>
          <a:p>
            <a:r>
              <a:rPr lang="zh-CN" altLang="en-US" dirty="0"/>
              <a:t>“三改一拆”专项行动，三包三联、三好一无、</a:t>
            </a:r>
            <a:r>
              <a:rPr lang="zh-CN" altLang="en-US" dirty="0">
                <a:solidFill>
                  <a:srgbClr val="FF0000"/>
                </a:solidFill>
              </a:rPr>
              <a:t>不规范的缩写：防止滑坡</a:t>
            </a:r>
            <a:r>
              <a:rPr lang="en-US" altLang="zh-CN" dirty="0">
                <a:solidFill>
                  <a:srgbClr val="FF0000"/>
                </a:solidFill>
              </a:rPr>
              <a:t>----</a:t>
            </a:r>
            <a:r>
              <a:rPr lang="zh-CN" altLang="en-US" dirty="0">
                <a:solidFill>
                  <a:srgbClr val="FF0000"/>
                </a:solidFill>
              </a:rPr>
              <a:t>防滑，中省市等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>
                <a:latin typeface="华文隶书" panose="02010800040101010101" pitchFamily="2" charset="-122"/>
                <a:ea typeface="华文隶书" panose="02010800040101010101" pitchFamily="2" charset="-122"/>
              </a:rPr>
              <a:t>随文括注、页下注、集中注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725" y="1485900"/>
            <a:ext cx="8229600" cy="4606925"/>
          </a:xfrm>
        </p:spPr>
        <p:txBody>
          <a:bodyPr/>
          <a:lstStyle/>
          <a:p>
            <a:pPr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（六）关于表和图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表须有表题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zh-CN" altLang="en-US" dirty="0"/>
              <a:t>表题须有“表”字，续表须有表续号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3.</a:t>
            </a:r>
            <a:r>
              <a:rPr lang="zh-CN" altLang="en-US" dirty="0"/>
              <a:t>表序、表题、单位一个都不能少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4.</a:t>
            </a:r>
            <a:r>
              <a:rPr lang="zh-CN" altLang="en-US" dirty="0"/>
              <a:t>数字表与文字表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5.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zh-CN" altLang="en-US" dirty="0"/>
              <a:t>文表协调一致性（港澳台口径、数据一致）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6.</a:t>
            </a:r>
            <a:r>
              <a:rPr lang="zh-CN" altLang="en-US" dirty="0"/>
              <a:t>图注的位置（一致性、不必要排图序）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6DED74-B32B-45FA-BCC3-EF317BD9F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617DBF-1798-446B-B7EA-2F3CB443C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>
                <a:latin typeface="+mn-ea"/>
                <a:ea typeface="+mn-ea"/>
              </a:rPr>
              <a:t>（七）关于计划生育</a:t>
            </a:r>
            <a:endParaRPr lang="en-US" altLang="zh-CN" dirty="0">
              <a:latin typeface="+mn-ea"/>
              <a:ea typeface="+mn-ea"/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1.</a:t>
            </a:r>
            <a:r>
              <a:rPr lang="zh-CN" altLang="en-US" dirty="0">
                <a:solidFill>
                  <a:srgbClr val="FF0000"/>
                </a:solidFill>
              </a:rPr>
              <a:t>全面记述控制人口数量和优生优育、生殖保健、妇幼保健（孕产妇死亡率、婴儿死亡率数字缺乏）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2.</a:t>
            </a:r>
            <a:r>
              <a:rPr lang="zh-CN" altLang="en-US" dirty="0">
                <a:solidFill>
                  <a:srgbClr val="FF0000"/>
                </a:solidFill>
              </a:rPr>
              <a:t> 计划生育成效须采用科学指标</a:t>
            </a:r>
            <a:r>
              <a:rPr lang="en-US" altLang="zh-CN" dirty="0">
                <a:solidFill>
                  <a:srgbClr val="FF0000"/>
                </a:solidFill>
              </a:rPr>
              <a:t>----</a:t>
            </a:r>
            <a:r>
              <a:rPr lang="zh-CN" altLang="en-US" dirty="0">
                <a:solidFill>
                  <a:srgbClr val="FF0000"/>
                </a:solidFill>
              </a:rPr>
              <a:t>计划生育率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518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5DBF0-94C9-4886-B053-FAEABAA04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D20C99-76A5-4D63-ADD9-085730711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4000" dirty="0">
                <a:solidFill>
                  <a:srgbClr val="FF0000"/>
                </a:solidFill>
              </a:rPr>
              <a:t>（八）关于“视察”</a:t>
            </a:r>
            <a:endParaRPr lang="en-US" altLang="zh-CN" sz="4000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1.</a:t>
            </a:r>
            <a:r>
              <a:rPr lang="zh-CN" altLang="en-US" dirty="0">
                <a:solidFill>
                  <a:srgbClr val="FF0000"/>
                </a:solidFill>
              </a:rPr>
              <a:t>政协、人大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2.</a:t>
            </a:r>
            <a:r>
              <a:rPr lang="zh-CN" altLang="en-US" dirty="0">
                <a:solidFill>
                  <a:srgbClr val="FF0000"/>
                </a:solidFill>
              </a:rPr>
              <a:t> 地方党政领导：重点工程、军事设施等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3.</a:t>
            </a:r>
            <a:r>
              <a:rPr lang="zh-CN" altLang="en-US" dirty="0">
                <a:solidFill>
                  <a:srgbClr val="FF0000"/>
                </a:solidFill>
              </a:rPr>
              <a:t>考察、调研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4.</a:t>
            </a:r>
            <a:r>
              <a:rPr lang="zh-CN" altLang="en-US" dirty="0">
                <a:solidFill>
                  <a:srgbClr val="FF0000"/>
                </a:solidFill>
              </a:rPr>
              <a:t>党和国家领导人</a:t>
            </a:r>
            <a:r>
              <a:rPr lang="en-US" altLang="zh-CN" dirty="0">
                <a:solidFill>
                  <a:srgbClr val="FF0000"/>
                </a:solidFill>
              </a:rPr>
              <a:t>-----2017</a:t>
            </a:r>
            <a:r>
              <a:rPr lang="zh-CN" altLang="en-US" dirty="0">
                <a:solidFill>
                  <a:srgbClr val="FF0000"/>
                </a:solidFill>
              </a:rPr>
              <a:t>年砥砺奋进的五年大型成就展（主办单位：中宣部、国家发改委、中央军委政治工作部、北京市委）</a:t>
            </a:r>
          </a:p>
        </p:txBody>
      </p:sp>
    </p:spTree>
    <p:extLst>
      <p:ext uri="{BB962C8B-B14F-4D97-AF65-F5344CB8AC3E}">
        <p14:creationId xmlns:p14="http://schemas.microsoft.com/office/powerpoint/2010/main" val="23129307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（九）关于人民团体、群众团体和社会团体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sz="1600" dirty="0">
                <a:solidFill>
                  <a:srgbClr val="FF0000"/>
                </a:solidFill>
              </a:rPr>
              <a:t>。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>
              <a:buFont typeface="Wingdings" panose="05000000000000000000" charset="0"/>
              <a:buChar char="Ø"/>
            </a:pPr>
            <a:r>
              <a:rPr lang="zh-CN" altLang="en-US" dirty="0">
                <a:solidFill>
                  <a:srgbClr val="FF0000"/>
                </a:solidFill>
              </a:rPr>
              <a:t>（十）关于群团组织（十九大报告）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4319587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（十一）标题“民主党派</a:t>
            </a:r>
            <a:r>
              <a:rPr lang="en-US" altLang="zh-CN" dirty="0"/>
              <a:t>·</a:t>
            </a:r>
            <a:r>
              <a:rPr lang="zh-CN" altLang="en-US" dirty="0"/>
              <a:t>工商联</a:t>
            </a:r>
            <a:r>
              <a:rPr lang="zh-CN" altLang="en-US" sz="1600" dirty="0"/>
              <a:t>” </a:t>
            </a:r>
          </a:p>
          <a:p>
            <a:r>
              <a:rPr lang="zh-CN" altLang="en-US" dirty="0">
                <a:latin typeface="+mj-ea"/>
                <a:ea typeface="+mj-ea"/>
              </a:rPr>
              <a:t>（十二）</a:t>
            </a:r>
            <a:r>
              <a:rPr lang="zh-CN" altLang="en-US" dirty="0"/>
              <a:t>类目标题“军事”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725" y="1773238"/>
            <a:ext cx="8229600" cy="4319587"/>
          </a:xfrm>
        </p:spPr>
        <p:txBody>
          <a:bodyPr/>
          <a:lstStyle/>
          <a:p>
            <a:pPr>
              <a:buFont typeface="Arial" panose="020B0604020202020204" pitchFamily="34" charset="0"/>
              <a:buChar char="»"/>
            </a:pPr>
            <a:r>
              <a:rPr lang="zh-CN" altLang="en-US" sz="2400" dirty="0">
                <a:cs typeface="华文新魏" panose="02010800040101010101" charset="-122"/>
                <a:sym typeface="+mn-ea"/>
              </a:rPr>
              <a:t>标题：军事与国防。</a:t>
            </a:r>
            <a:endParaRPr lang="en-US" altLang="zh-CN" sz="2400" dirty="0">
              <a:cs typeface="华文新魏" panose="02010800040101010101" charset="-122"/>
              <a:sym typeface="+mn-ea"/>
            </a:endParaRPr>
          </a:p>
          <a:p>
            <a:pPr>
              <a:buFont typeface="Arial" panose="020B0604020202020204" pitchFamily="34" charset="0"/>
              <a:buChar char="»"/>
            </a:pPr>
            <a:r>
              <a:rPr lang="zh-CN" altLang="en-US" sz="2400" dirty="0">
                <a:cs typeface="华文新魏" panose="02010800040101010101" charset="-122"/>
                <a:sym typeface="+mn-ea"/>
              </a:rPr>
              <a:t>军事与国防的概念</a:t>
            </a:r>
            <a:endParaRPr lang="en-US" altLang="zh-CN" sz="2400" dirty="0">
              <a:cs typeface="华文新魏" panose="02010800040101010101" charset="-122"/>
              <a:sym typeface="+mn-ea"/>
            </a:endParaRPr>
          </a:p>
          <a:p>
            <a:pPr>
              <a:buFont typeface="Arial" panose="020B0604020202020204" pitchFamily="34" charset="0"/>
              <a:buChar char="»"/>
            </a:pPr>
            <a:r>
              <a:rPr lang="zh-CN" altLang="en-US" sz="2400" dirty="0">
                <a:cs typeface="华文新魏" panose="02010800040101010101" charset="-122"/>
                <a:sym typeface="+mn-ea"/>
              </a:rPr>
              <a:t>标题“人民武装” 。军事与武装的概念</a:t>
            </a:r>
            <a:endParaRPr lang="en-US" altLang="zh-CN" sz="2400" dirty="0">
              <a:cs typeface="华文新魏" panose="02010800040101010101" charset="-122"/>
              <a:sym typeface="+mn-ea"/>
            </a:endParaRPr>
          </a:p>
          <a:p>
            <a:pPr>
              <a:buNone/>
            </a:pPr>
            <a:r>
              <a:rPr lang="zh-CN" altLang="en-US" sz="2400" dirty="0">
                <a:solidFill>
                  <a:srgbClr val="FF0000"/>
                </a:solidFill>
                <a:cs typeface="华文新魏" panose="02010800040101010101" charset="-122"/>
                <a:sym typeface="+mn-ea"/>
              </a:rPr>
              <a:t>军语中没有武装这个单纯概念，只有结合体性质的概念。</a:t>
            </a:r>
            <a:endParaRPr lang="zh-CN" altLang="en-US" sz="2400" dirty="0"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五、关于编写规范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（十三）分目标题 “消防大队”</a:t>
            </a:r>
            <a:endParaRPr lang="en-US" altLang="zh-CN" sz="1600" dirty="0"/>
          </a:p>
          <a:p>
            <a:r>
              <a:rPr lang="zh-CN" altLang="en-US" dirty="0"/>
              <a:t>（十四） 条目标题“人口密度与分布”</a:t>
            </a:r>
            <a:r>
              <a:rPr lang="zh-CN" altLang="en-US" sz="1600" dirty="0"/>
              <a:t> 。</a:t>
            </a:r>
            <a:endParaRPr lang="en-US" altLang="zh-CN" sz="1600" dirty="0"/>
          </a:p>
          <a:p>
            <a:r>
              <a:rPr lang="zh-CN" altLang="en-US" dirty="0"/>
              <a:t>（十五）条目标题“政府法制工作”</a:t>
            </a:r>
            <a:endParaRPr lang="en-US" altLang="zh-CN" sz="1600" dirty="0"/>
          </a:p>
          <a:p>
            <a:r>
              <a:rPr lang="zh-CN" altLang="en-US" dirty="0"/>
              <a:t>（十六）标题“人口变化”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B0B13-2F9D-47BF-A0F3-1CF4B3D2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一、科学发展的理念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FB84C9-94D7-48A4-9187-87D6256E4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二轮志书对自然环境的记述，要全面、系统，了解地貌、气候、水文、土壤、植被等各要素的关系，记述好动态性变化，要注意发现和记述新的变化，要注意引用新的资料，要注意记述和体现新的认识，要用生态文明的理念提高自然环境编的记述质量。</a:t>
            </a:r>
          </a:p>
        </p:txBody>
      </p:sp>
    </p:spTree>
    <p:extLst>
      <p:ext uri="{BB962C8B-B14F-4D97-AF65-F5344CB8AC3E}">
        <p14:creationId xmlns:p14="http://schemas.microsoft.com/office/powerpoint/2010/main" val="34587921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302377" cy="1872207"/>
          </a:xfrm>
        </p:spPr>
        <p:txBody>
          <a:bodyPr/>
          <a:lstStyle/>
          <a:p>
            <a:r>
              <a:rPr lang="zh-CN" altLang="en-US" dirty="0"/>
              <a:t>五、关于编写规范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（十七）关于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个排序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2276872"/>
            <a:ext cx="8516813" cy="3815953"/>
          </a:xfrm>
        </p:spPr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民主党派的排序</a:t>
            </a:r>
            <a:endParaRPr lang="en-US" altLang="zh-CN" sz="1600" dirty="0"/>
          </a:p>
          <a:p>
            <a:r>
              <a:rPr lang="en-US" altLang="zh-CN" dirty="0"/>
              <a:t>2.</a:t>
            </a:r>
            <a:r>
              <a:rPr lang="zh-CN" altLang="en-US" dirty="0"/>
              <a:t>社会团体的排序：</a:t>
            </a:r>
            <a:r>
              <a:rPr lang="zh-CN" altLang="en-US" sz="1600" dirty="0"/>
              <a:t>人民团体</a:t>
            </a:r>
            <a:r>
              <a:rPr lang="en-US" altLang="zh-CN" sz="1600" dirty="0"/>
              <a:t>+</a:t>
            </a:r>
          </a:p>
          <a:p>
            <a:r>
              <a:rPr lang="en-US" altLang="zh-CN" dirty="0"/>
              <a:t>3.</a:t>
            </a:r>
            <a:r>
              <a:rPr lang="zh-CN" altLang="en-US" dirty="0">
                <a:solidFill>
                  <a:srgbClr val="FF0000"/>
                </a:solidFill>
              </a:rPr>
              <a:t>宗教排序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（十八）关于村志、镇志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F24451-04D6-4B42-9C55-218EF47F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B97DA1-4F8E-4658-8C2E-1EF21341F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总的原则是坚持一个中国的原则立场，维护国家主权和领土完整。一般性处理方式即在港澳台前加“中国”。</a:t>
            </a:r>
          </a:p>
        </p:txBody>
      </p:sp>
    </p:spTree>
    <p:extLst>
      <p:ext uri="{BB962C8B-B14F-4D97-AF65-F5344CB8AC3E}">
        <p14:creationId xmlns:p14="http://schemas.microsoft.com/office/powerpoint/2010/main" val="3334591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CN" altLang="en-US" dirty="0"/>
              <a:t>相关概念</a:t>
            </a:r>
            <a:r>
              <a:rPr lang="en-US" altLang="zh-CN" dirty="0"/>
              <a:t>---</a:t>
            </a:r>
            <a:r>
              <a:rPr lang="zh-CN" altLang="en-US" dirty="0"/>
              <a:t>国外、海外与境外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国外：本国以外的其他国家， 即外国，即本人所属国籍的国家以外的地方。 </a:t>
            </a:r>
            <a:r>
              <a:rPr lang="zh-CN" altLang="en-US" dirty="0">
                <a:solidFill>
                  <a:srgbClr val="FF0000"/>
                </a:solidFill>
              </a:rPr>
              <a:t>对于中国人来说，外国就是除了中国以外的国家。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B2914-2281-47CE-8290-A18CFAFCE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76673"/>
            <a:ext cx="8229600" cy="792087"/>
          </a:xfrm>
        </p:spPr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919F80-7FE7-4F78-AF21-4B20F83AC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340768"/>
            <a:ext cx="8229600" cy="4752057"/>
          </a:xfrm>
        </p:spPr>
        <p:txBody>
          <a:bodyPr/>
          <a:lstStyle/>
          <a:p>
            <a:pPr>
              <a:buNone/>
            </a:pPr>
            <a:r>
              <a:rPr lang="en-US" altLang="zh-CN" dirty="0"/>
              <a:t>2.</a:t>
            </a:r>
            <a:r>
              <a:rPr lang="zh-CN" altLang="en-US" dirty="0"/>
              <a:t>海外：泛指国外，指中国大陆以外的地区，不包括港澳台地区。</a:t>
            </a:r>
          </a:p>
          <a:p>
            <a:pPr>
              <a:buNone/>
            </a:pPr>
            <a:r>
              <a:rPr lang="en-US" altLang="zh-CN" dirty="0"/>
              <a:t>3</a:t>
            </a:r>
            <a:r>
              <a:rPr lang="en-US" altLang="zh-CN" dirty="0">
                <a:solidFill>
                  <a:srgbClr val="FF0000"/>
                </a:solidFill>
              </a:rPr>
              <a:t>.</a:t>
            </a:r>
            <a:r>
              <a:rPr lang="zh-CN" altLang="en-US" dirty="0">
                <a:solidFill>
                  <a:srgbClr val="FF0000"/>
                </a:solidFill>
              </a:rPr>
              <a:t>境外：</a:t>
            </a:r>
            <a:r>
              <a:rPr lang="en-US" altLang="zh-CN" dirty="0"/>
              <a:t>《 </a:t>
            </a:r>
            <a:r>
              <a:rPr lang="zh-CN" altLang="en-US" dirty="0"/>
              <a:t>国家安全法 </a:t>
            </a:r>
            <a:r>
              <a:rPr lang="en-US" altLang="zh-CN" dirty="0"/>
              <a:t>》</a:t>
            </a:r>
            <a:r>
              <a:rPr lang="zh-CN" altLang="en-US" dirty="0"/>
              <a:t>对“境外”的解释是：境外是指中华人民共和国领域以外</a:t>
            </a:r>
            <a:r>
              <a:rPr lang="zh-CN" altLang="en-US" dirty="0">
                <a:solidFill>
                  <a:srgbClr val="FF0000"/>
                </a:solidFill>
              </a:rPr>
              <a:t>或者领域以内中华人民共和国政府尚未实施行政管辖的地域。</a:t>
            </a:r>
            <a:r>
              <a:rPr lang="zh-CN" altLang="en-US" dirty="0"/>
              <a:t>境外并不等于</a:t>
            </a:r>
            <a:r>
              <a:rPr lang="zh-CN" altLang="en-US" dirty="0">
                <a:solidFill>
                  <a:srgbClr val="FF0000"/>
                </a:solidFill>
              </a:rPr>
              <a:t>自然的国土疆界之外</a:t>
            </a:r>
            <a:r>
              <a:rPr lang="zh-CN" altLang="en-US" dirty="0"/>
              <a:t>，而是包括一国领域以内而尚未实施行政管辖的部分。</a:t>
            </a:r>
            <a:r>
              <a:rPr lang="zh-CN" altLang="en-US" dirty="0">
                <a:solidFill>
                  <a:srgbClr val="FF0000"/>
                </a:solidFill>
              </a:rPr>
              <a:t>如台湾地区 </a:t>
            </a:r>
            <a:r>
              <a:rPr lang="zh-CN" altLang="en-US" dirty="0"/>
              <a:t>，从地理的自然界线来说是中国领土，但目前中华人民共和国政府还没有对其实施管辖权，即称境外。现在的中国领土的</a:t>
            </a:r>
            <a:r>
              <a:rPr lang="zh-CN" altLang="en-US" dirty="0">
                <a:solidFill>
                  <a:srgbClr val="FF0000"/>
                </a:solidFill>
              </a:rPr>
              <a:t>香港 、澳门地区也应属于境外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009578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59F05C-08B6-4678-8FC6-DFA2F0E1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70768F-DBB1-4E53-98EB-6E77638A8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73238"/>
            <a:ext cx="8229600" cy="4319587"/>
          </a:xfrm>
        </p:spPr>
        <p:txBody>
          <a:bodyPr/>
          <a:lstStyle/>
          <a:p>
            <a:pPr>
              <a:buNone/>
            </a:pPr>
            <a:r>
              <a:rPr lang="en-US" altLang="zh-CN" dirty="0"/>
              <a:t>4.</a:t>
            </a:r>
            <a:r>
              <a:rPr lang="zh-CN" altLang="en-US" dirty="0"/>
              <a:t>国境与关境</a:t>
            </a:r>
            <a:endParaRPr lang="en-US" altLang="zh-CN" dirty="0"/>
          </a:p>
          <a:p>
            <a:r>
              <a:rPr lang="zh-CN" altLang="en-US" dirty="0"/>
              <a:t>国境是一个国家行使主权的领土范围，从国境的角度讲，港澳属“境内”；关境是指使用同一海关法或实行同一关税制度的区域，从关境的角度讲，</a:t>
            </a:r>
            <a:r>
              <a:rPr lang="zh-CN" altLang="en-US" dirty="0">
                <a:solidFill>
                  <a:srgbClr val="FF0000"/>
                </a:solidFill>
              </a:rPr>
              <a:t>港澳属于单独关税区</a:t>
            </a:r>
            <a:r>
              <a:rPr lang="zh-CN" altLang="en-US" dirty="0"/>
              <a:t>，相对于内地，</a:t>
            </a:r>
            <a:r>
              <a:rPr lang="zh-CN" altLang="en-US" dirty="0">
                <a:solidFill>
                  <a:srgbClr val="FF0000"/>
                </a:solidFill>
              </a:rPr>
              <a:t>属于“境外”</a:t>
            </a:r>
            <a:r>
              <a:rPr lang="zh-CN" altLang="en-US" dirty="0"/>
              <a:t>。内地人员赴港澳不属于出国但属于出境，故内地人员赴港澳纳入出国（境）管理。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333531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91460E-0194-4377-856D-C45B0D7BA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E581D2-7754-49D2-9675-074DD2427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（一）关于港澳台事务、侨务</a:t>
            </a:r>
            <a:endParaRPr lang="en-US" altLang="zh-CN" dirty="0">
              <a:latin typeface="+mj-ea"/>
              <a:ea typeface="+mj-ea"/>
            </a:endParaRPr>
          </a:p>
          <a:p>
            <a:r>
              <a:rPr lang="zh-CN" altLang="en-US" dirty="0"/>
              <a:t>外事须与港澳台事务、侨务区别 ，应单列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如介绍港澳台工作，同时又有海外侨务工作，应称“港澳台事务和（海外）侨务工作</a:t>
            </a:r>
          </a:p>
          <a:p>
            <a:pPr>
              <a:buNone/>
            </a:pPr>
            <a:r>
              <a:rPr lang="zh-CN" altLang="en-US" sz="1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109771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7014A8-EB42-490A-9171-0BF521AA2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ACD7DD-C362-4BFD-9CE0-E6B60CC69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（二）外贸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dirty="0"/>
              <a:t>海峡两岸大陆与台湾之间、内地与港澳地区之间的贸易</a:t>
            </a:r>
            <a:endParaRPr lang="en-US" altLang="zh-CN" dirty="0"/>
          </a:p>
          <a:p>
            <a:r>
              <a:rPr lang="zh-CN" altLang="en-US" dirty="0"/>
              <a:t>既有对外贸易又有对港澳台贸易（表格内容同样规则）</a:t>
            </a:r>
            <a:endParaRPr lang="en-US" altLang="zh-CN" dirty="0"/>
          </a:p>
          <a:p>
            <a:r>
              <a:rPr lang="zh-CN" altLang="en-US" dirty="0"/>
              <a:t>关于港资、澳资、台资企业。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17260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EFCCF2-BF17-4D62-8074-D17FD9A9B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95464E-5D44-4168-9327-A66AF4CD0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（三）关于涉台用语规范（新华社</a:t>
            </a:r>
            <a:r>
              <a:rPr lang="en-US" altLang="zh-CN" dirty="0"/>
              <a:t>《</a:t>
            </a:r>
            <a:r>
              <a:rPr lang="zh-CN" altLang="en-US" dirty="0"/>
              <a:t>关于正确使用涉台宣传用语的意见</a:t>
            </a:r>
            <a:r>
              <a:rPr lang="en-US" altLang="zh-CN" dirty="0"/>
              <a:t>》2016</a:t>
            </a:r>
            <a:r>
              <a:rPr lang="zh-CN" altLang="en-US" dirty="0"/>
              <a:t>年</a:t>
            </a:r>
            <a:r>
              <a:rPr lang="en-US" altLang="zh-CN" dirty="0"/>
              <a:t>3</a:t>
            </a:r>
            <a:r>
              <a:rPr lang="zh-CN" altLang="en-US" dirty="0"/>
              <a:t>月修订）这些主要是出版社重点掌握，但因涉及政治性差错问题，建议修志单位了解掌握。网上可下载。</a:t>
            </a:r>
          </a:p>
        </p:txBody>
      </p:sp>
    </p:spTree>
    <p:extLst>
      <p:ext uri="{BB962C8B-B14F-4D97-AF65-F5344CB8AC3E}">
        <p14:creationId xmlns:p14="http://schemas.microsoft.com/office/powerpoint/2010/main" val="23901605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E832FE-3C11-45D7-88C4-23DEC1B7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六、关于涉港澳台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9F4C01-118E-4ADD-B841-849EDDA11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（四）编写技巧、要点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dirty="0"/>
              <a:t>1.</a:t>
            </a:r>
            <a:r>
              <a:rPr lang="zh-CN" altLang="en-US" dirty="0"/>
              <a:t>标题统领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内容区分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文表一致，双向不遗漏</a:t>
            </a:r>
          </a:p>
        </p:txBody>
      </p:sp>
    </p:spTree>
    <p:extLst>
      <p:ext uri="{BB962C8B-B14F-4D97-AF65-F5344CB8AC3E}">
        <p14:creationId xmlns:p14="http://schemas.microsoft.com/office/powerpoint/2010/main" val="12713202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8213CF-03AB-4397-9F45-7683F0C69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七、关于敏感问题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AC6300-2786-422D-B73C-9D9670BBF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信访：角度须妥当，详略得当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zh-CN" altLang="en-US" dirty="0"/>
              <a:t>信访和维稳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信访与涉军内容</a:t>
            </a:r>
          </a:p>
          <a:p>
            <a:r>
              <a:rPr lang="en-US" altLang="zh-CN" dirty="0"/>
              <a:t>4.</a:t>
            </a:r>
            <a:r>
              <a:rPr lang="zh-CN" altLang="en-US" dirty="0"/>
              <a:t>关于法轮功邪教组织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关于民族宗教问题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747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4E12DB-93EB-46C9-91E4-25BC2807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一、科学发展的理念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D97BBB-E93C-4E4A-B5AD-73B31BD27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（二）关于经济部类：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dirty="0"/>
              <a:t>      </a:t>
            </a:r>
            <a:r>
              <a:rPr lang="zh-CN" altLang="en-US" dirty="0"/>
              <a:t>一是体现时代特色，</a:t>
            </a:r>
            <a:r>
              <a:rPr lang="zh-CN" altLang="en-US" dirty="0">
                <a:solidFill>
                  <a:srgbClr val="FF0000"/>
                </a:solidFill>
              </a:rPr>
              <a:t>关注经济增长的质量</a:t>
            </a:r>
            <a:r>
              <a:rPr lang="zh-CN" altLang="en-US" dirty="0"/>
              <a:t>。</a:t>
            </a:r>
          </a:p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</a:rPr>
              <a:t>       </a:t>
            </a:r>
            <a:r>
              <a:rPr lang="zh-CN" altLang="en-US" dirty="0"/>
              <a:t>二是在相关传统的统计数据中</a:t>
            </a:r>
            <a:r>
              <a:rPr lang="zh-CN" altLang="en-US" dirty="0">
                <a:solidFill>
                  <a:srgbClr val="FF0000"/>
                </a:solidFill>
              </a:rPr>
              <a:t>引入新的指标</a:t>
            </a:r>
            <a:r>
              <a:rPr lang="en-US" altLang="zh-CN" dirty="0">
                <a:solidFill>
                  <a:srgbClr val="FF0000"/>
                </a:solidFill>
              </a:rPr>
              <a:t>----</a:t>
            </a:r>
            <a:r>
              <a:rPr lang="zh-CN" altLang="en-US" dirty="0">
                <a:solidFill>
                  <a:srgbClr val="FF0000"/>
                </a:solidFill>
              </a:rPr>
              <a:t>体系。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dirty="0"/>
              <a:t>     三是在经济部类的各行各业中体现新的理念</a:t>
            </a:r>
          </a:p>
          <a:p>
            <a:pPr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98122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ED4B-DC5B-4EF1-8F8B-B94002544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七、关于敏感问题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EE249C-40EE-455C-9104-C46F76CBC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412776"/>
            <a:ext cx="8229600" cy="4680049"/>
          </a:xfrm>
        </p:spPr>
        <p:txBody>
          <a:bodyPr/>
          <a:lstStyle/>
          <a:p>
            <a:pPr>
              <a:buNone/>
            </a:pPr>
            <a:r>
              <a:rPr lang="en-US" altLang="zh-CN" dirty="0"/>
              <a:t>   【</a:t>
            </a:r>
            <a:r>
              <a:rPr lang="zh-CN" altLang="en-US" dirty="0"/>
              <a:t>民族宗教政策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【</a:t>
            </a:r>
            <a:r>
              <a:rPr lang="zh-CN" altLang="en-US" dirty="0"/>
              <a:t>邪教组织不可记入宗教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【</a:t>
            </a:r>
            <a:r>
              <a:rPr lang="zh-CN" altLang="en-US" dirty="0"/>
              <a:t>宗教和民间信仰不可混淆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 </a:t>
            </a:r>
            <a:r>
              <a:rPr lang="zh-CN" altLang="en-US" dirty="0"/>
              <a:t>民间信仰和迷信要区分</a:t>
            </a:r>
            <a:endParaRPr lang="en-US" altLang="zh-CN" dirty="0"/>
          </a:p>
          <a:p>
            <a:pPr>
              <a:buNone/>
            </a:pPr>
            <a:r>
              <a:rPr lang="en-US" altLang="zh-CN" sz="1800" dirty="0"/>
              <a:t>      </a:t>
            </a:r>
            <a:endParaRPr lang="en-US" altLang="zh-CN" sz="1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buNone/>
            </a:pPr>
            <a:endParaRPr lang="en-US" altLang="zh-CN" sz="1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buNone/>
            </a:pPr>
            <a:endParaRPr lang="en-US" altLang="zh-CN" sz="1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buNone/>
            </a:pPr>
            <a:endParaRPr lang="zh-CN" altLang="en-US" sz="1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26567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5A362E-91DB-4561-9080-219C98CB7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04665"/>
            <a:ext cx="8229600" cy="792087"/>
          </a:xfrm>
        </p:spPr>
        <p:txBody>
          <a:bodyPr/>
          <a:lstStyle/>
          <a:p>
            <a:r>
              <a:rPr lang="zh-CN" altLang="en-US" dirty="0"/>
              <a:t>七、关于敏感问题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A768BA-7140-4AB8-8772-70203338D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124744"/>
            <a:ext cx="8229600" cy="4968081"/>
          </a:xfrm>
        </p:spPr>
        <p:txBody>
          <a:bodyPr/>
          <a:lstStyle/>
          <a:p>
            <a:pPr>
              <a:buNone/>
            </a:pPr>
            <a:r>
              <a:rPr lang="en-US" altLang="zh-CN" dirty="0"/>
              <a:t>【</a:t>
            </a:r>
            <a:r>
              <a:rPr lang="zh-CN" altLang="en-US" dirty="0"/>
              <a:t>各民族名称不可随意简称。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【</a:t>
            </a:r>
            <a:r>
              <a:rPr lang="zh-CN" altLang="en-US" dirty="0"/>
              <a:t>少数民族支系，不可以称为民族。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【</a:t>
            </a:r>
            <a:r>
              <a:rPr lang="zh-CN" altLang="en-US" dirty="0"/>
              <a:t>未识别族群不可称为民族</a:t>
            </a:r>
          </a:p>
          <a:p>
            <a:pPr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75887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518DE2-59A7-4430-823B-1BE4D5671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七、关于敏感问题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5D8867-F79A-4FAF-9E88-E1CE2DC95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5900"/>
            <a:ext cx="8229600" cy="4319587"/>
          </a:xfrm>
        </p:spPr>
        <p:txBody>
          <a:bodyPr/>
          <a:lstStyle/>
          <a:p>
            <a:r>
              <a:rPr lang="zh-CN" altLang="en-US" dirty="0">
                <a:latin typeface="+mn-ea"/>
                <a:ea typeface="+mn-ea"/>
              </a:rPr>
              <a:t>关于少数民族的姓名规范</a:t>
            </a:r>
            <a:endParaRPr lang="en-US" altLang="zh-CN" dirty="0">
              <a:latin typeface="+mn-ea"/>
              <a:ea typeface="+mn-ea"/>
            </a:endParaRPr>
          </a:p>
          <a:p>
            <a:r>
              <a:rPr lang="zh-CN" altLang="en-US" dirty="0">
                <a:latin typeface="+mn-ea"/>
                <a:ea typeface="+mn-ea"/>
              </a:rPr>
              <a:t>例如：</a:t>
            </a:r>
            <a:endParaRPr lang="en-US" altLang="zh-CN" dirty="0">
              <a:latin typeface="+mn-ea"/>
              <a:ea typeface="+mn-ea"/>
            </a:endParaRPr>
          </a:p>
          <a:p>
            <a:r>
              <a:rPr lang="en-US" altLang="zh-CN" dirty="0"/>
              <a:t>【</a:t>
            </a:r>
            <a:r>
              <a:rPr lang="zh-CN" altLang="en-US" dirty="0"/>
              <a:t>穆斯林姓名结构</a:t>
            </a:r>
            <a:endParaRPr lang="en-US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穆斯林的名字中有“穆罕穆德”的姓名</a:t>
            </a:r>
          </a:p>
          <a:p>
            <a:r>
              <a:rPr lang="en-US" altLang="zh-CN" dirty="0"/>
              <a:t>【</a:t>
            </a:r>
            <a:r>
              <a:rPr lang="zh-CN" altLang="en-US" dirty="0"/>
              <a:t>回族姓名</a:t>
            </a:r>
            <a:endParaRPr lang="en-US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蒙古族</a:t>
            </a:r>
          </a:p>
          <a:p>
            <a:r>
              <a:rPr lang="zh-CN" altLang="en-US" dirty="0"/>
              <a:t>此外应注意</a:t>
            </a:r>
            <a:r>
              <a:rPr lang="en-US" altLang="zh-CN" dirty="0"/>
              <a:t>【</a:t>
            </a:r>
            <a:r>
              <a:rPr lang="zh-CN" altLang="en-US" dirty="0"/>
              <a:t>穆斯林屠宰家畜</a:t>
            </a:r>
            <a:r>
              <a:rPr lang="en-US" altLang="zh-CN" dirty="0"/>
              <a:t>----</a:t>
            </a:r>
            <a:r>
              <a:rPr lang="zh-CN" altLang="en-US" dirty="0"/>
              <a:t>宰羊、宰牲节等</a:t>
            </a:r>
          </a:p>
          <a:p>
            <a:r>
              <a:rPr lang="zh-CN" altLang="en-US" dirty="0"/>
              <a:t>还应注意在罗列记述各民族饮食、风俗习惯时，汉族的自黑倾向。</a:t>
            </a:r>
          </a:p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78463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E0F8FF-0701-4A52-AB20-7FE928E6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七、关于敏感问题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B6EF13-3884-41CA-B7CC-602290E6E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6.</a:t>
            </a:r>
            <a:r>
              <a:rPr lang="zh-CN" altLang="en-US" dirty="0"/>
              <a:t>关于一些提法</a:t>
            </a:r>
          </a:p>
          <a:p>
            <a:r>
              <a:rPr lang="zh-CN" altLang="en-US" dirty="0"/>
              <a:t>犯罪案件中的罪犯或犯罪嫌疑人，不要使用其社会身份、籍贯、性别、年纪、国别等作为标签式前缀。如：一个工人的偷盗行为，不要写成“工人小偷”，一名教授作了案，也不要写成“教授罪犯”；也不要使用河南小偷、安徽农民歹徒、老贼、女贼、黑人歹徒</a:t>
            </a:r>
            <a:r>
              <a:rPr lang="en-US" altLang="zh-CN" dirty="0"/>
              <a:t>(</a:t>
            </a:r>
            <a:r>
              <a:rPr lang="zh-CN" altLang="en-US" dirty="0"/>
              <a:t>使用歹徒即可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85108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1ADE28-1181-4E26-8560-E7AA8F736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七、关于敏感问题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01AF32-2A10-4797-991F-E1023FCC6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7.</a:t>
            </a:r>
            <a:r>
              <a:rPr lang="zh-CN" altLang="en-US" dirty="0"/>
              <a:t>相关用语规范文件：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《</a:t>
            </a:r>
            <a:r>
              <a:rPr lang="zh-CN" altLang="en-US" dirty="0"/>
              <a:t>新华社新闻信息报道中的禁用词和慎用词</a:t>
            </a:r>
            <a:r>
              <a:rPr lang="en-US" altLang="zh-CN" dirty="0"/>
              <a:t>》</a:t>
            </a:r>
            <a:r>
              <a:rPr lang="zh-CN" altLang="en-US" dirty="0"/>
              <a:t>（</a:t>
            </a:r>
            <a:r>
              <a:rPr lang="en-US" altLang="zh-CN" dirty="0"/>
              <a:t>2016</a:t>
            </a:r>
            <a:r>
              <a:rPr lang="zh-CN" altLang="en-US" dirty="0"/>
              <a:t>年</a:t>
            </a:r>
            <a:r>
              <a:rPr lang="en-US" altLang="zh-CN" dirty="0"/>
              <a:t>7</a:t>
            </a:r>
            <a:r>
              <a:rPr lang="zh-CN" altLang="en-US" dirty="0"/>
              <a:t>月修订）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时政和社会类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zh-CN" altLang="en-US" dirty="0"/>
              <a:t>法律法规类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3.</a:t>
            </a:r>
            <a:r>
              <a:rPr lang="zh-CN" altLang="en-US" dirty="0"/>
              <a:t>民族宗教类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4.</a:t>
            </a:r>
            <a:r>
              <a:rPr lang="zh-CN" altLang="en-US" dirty="0"/>
              <a:t>港澳台和领土主权类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5.</a:t>
            </a:r>
            <a:r>
              <a:rPr lang="zh-CN" altLang="en-US" dirty="0"/>
              <a:t>国际关系类</a:t>
            </a:r>
          </a:p>
        </p:txBody>
      </p:sp>
    </p:spTree>
    <p:extLst>
      <p:ext uri="{BB962C8B-B14F-4D97-AF65-F5344CB8AC3E}">
        <p14:creationId xmlns:p14="http://schemas.microsoft.com/office/powerpoint/2010/main" val="30433224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八、关于涉密问题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征兵数、扩编调整、退役兵数量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 军事机构领导名录泄密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 部队驻防、武器装备、重要目标设施泄密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 部队番号泄密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军事演习代号泄密</a:t>
            </a:r>
          </a:p>
          <a:p>
            <a:r>
              <a:rPr lang="en-US" altLang="zh-CN" dirty="0"/>
              <a:t>6.</a:t>
            </a:r>
            <a:r>
              <a:rPr lang="zh-CN" altLang="en-US" dirty="0"/>
              <a:t>人防工程</a:t>
            </a:r>
          </a:p>
          <a:p>
            <a:r>
              <a:rPr lang="en-US" altLang="zh-CN" dirty="0"/>
              <a:t>7.</a:t>
            </a:r>
            <a:r>
              <a:rPr lang="zh-CN" altLang="en-US" dirty="0"/>
              <a:t>消防涉及年度业务经费预算具体数字不能收录</a:t>
            </a:r>
          </a:p>
          <a:p>
            <a:endParaRPr lang="en-US" altLang="zh-CN" dirty="0"/>
          </a:p>
          <a:p>
            <a:endParaRPr lang="zh-CN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534C59-03BB-477E-AF7F-7392E2F8E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方志出版社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356818-522F-4170-8DAF-E7A3D16C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pPr>
              <a:buNone/>
            </a:pPr>
            <a:r>
              <a:rPr lang="zh-CN" altLang="en-US" dirty="0">
                <a:latin typeface="华文琥珀" panose="02010800040101010101" pitchFamily="2" charset="-122"/>
                <a:ea typeface="华文琥珀" panose="02010800040101010101" pitchFamily="2" charset="-122"/>
              </a:rPr>
              <a:t>角色：修志工作的最后一环</a:t>
            </a:r>
            <a:endParaRPr lang="en-US" altLang="zh-CN" dirty="0"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zh-CN" altLang="en-US" dirty="0"/>
              <a:t>       </a:t>
            </a:r>
            <a:r>
              <a:rPr lang="zh-CN" altLang="en-US" sz="4000" dirty="0">
                <a:solidFill>
                  <a:srgbClr val="00B05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每一本墨香四溢的书籍背后，都有一段润物无声的艰辛历程和吐蕊绽放的动人故事。</a:t>
            </a:r>
          </a:p>
        </p:txBody>
      </p:sp>
    </p:spTree>
    <p:extLst>
      <p:ext uri="{BB962C8B-B14F-4D97-AF65-F5344CB8AC3E}">
        <p14:creationId xmlns:p14="http://schemas.microsoft.com/office/powerpoint/2010/main" val="30484169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57158" y="3000372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latin typeface="华文行楷" panose="02010800040101010101" pitchFamily="2" charset="-122"/>
                <a:ea typeface="华文行楷" panose="02010800040101010101" pitchFamily="2" charset="-122"/>
              </a:rPr>
              <a:t>谢谢大家</a:t>
            </a:r>
          </a:p>
        </p:txBody>
      </p:sp>
      <p:pic>
        <p:nvPicPr>
          <p:cNvPr id="4" name="图片 3" descr="方志出版社封面与扉页用社标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2382" y="4576464"/>
            <a:ext cx="2879236" cy="7143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173565-1B2A-4699-BA04-BB5EB9F39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一、科学发展的理念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9E1A3D-39F0-423D-89B4-32ED7C485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（三）理论研究中新的观点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应该引起足够重视：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）关于人均</a:t>
            </a:r>
            <a:r>
              <a:rPr lang="en-US" altLang="zh-CN" dirty="0"/>
              <a:t>GDP</a:t>
            </a:r>
          </a:p>
          <a:p>
            <a:pPr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）关于“人均”的概念。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（</a:t>
            </a:r>
            <a:r>
              <a:rPr lang="en-US" altLang="zh-CN" dirty="0"/>
              <a:t>3</a:t>
            </a:r>
            <a:r>
              <a:rPr lang="zh-CN" altLang="en-US" dirty="0"/>
              <a:t>）统计低收入层</a:t>
            </a:r>
            <a:r>
              <a:rPr lang="en-US" altLang="zh-CN" dirty="0"/>
              <a:t>CPI</a:t>
            </a:r>
            <a:r>
              <a:rPr lang="zh-CN" altLang="en-US" dirty="0"/>
              <a:t>的现实意义。</a:t>
            </a:r>
          </a:p>
          <a:p>
            <a:pPr>
              <a:buNone/>
            </a:pPr>
            <a:endParaRPr lang="zh-CN" altLang="en-US" dirty="0"/>
          </a:p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</a:rPr>
              <a:t>为党立言、为国存史、为民修志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938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78223E-7C18-4641-A733-3DE69B4C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一、科学发展的理念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CF1866-DC80-46CC-8A79-41C8FB68A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）关于记述农业各业发展过程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5</a:t>
            </a:r>
            <a:r>
              <a:rPr lang="zh-CN" altLang="en-US" dirty="0"/>
              <a:t>）记述工业发展的过程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6</a:t>
            </a:r>
            <a:r>
              <a:rPr lang="zh-CN" altLang="en-US" dirty="0"/>
              <a:t>）关于服务业</a:t>
            </a:r>
            <a:endParaRPr lang="en-US" altLang="zh-CN" dirty="0"/>
          </a:p>
          <a:p>
            <a:r>
              <a:rPr lang="zh-CN" altLang="en-US" dirty="0"/>
              <a:t>（</a:t>
            </a:r>
            <a:r>
              <a:rPr lang="en-US" altLang="zh-CN" dirty="0"/>
              <a:t>7</a:t>
            </a:r>
            <a:r>
              <a:rPr lang="zh-CN" altLang="en-US" dirty="0"/>
              <a:t>）关于非公有制经济、民营经济入志问题</a:t>
            </a:r>
          </a:p>
          <a:p>
            <a:r>
              <a:rPr lang="zh-CN" altLang="en-US" dirty="0"/>
              <a:t>（</a:t>
            </a:r>
            <a:r>
              <a:rPr lang="en-US" altLang="zh-CN" dirty="0"/>
              <a:t>8</a:t>
            </a:r>
            <a:r>
              <a:rPr lang="zh-CN" altLang="en-US" dirty="0"/>
              <a:t>）重视经济部类中局部化问题。</a:t>
            </a:r>
          </a:p>
          <a:p>
            <a:pPr>
              <a:buNone/>
            </a:pPr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/>
          </a:p>
          <a:p>
            <a:endParaRPr lang="en-US" altLang="zh-CN" dirty="0"/>
          </a:p>
          <a:p>
            <a:pPr>
              <a:buNone/>
            </a:pPr>
            <a:r>
              <a:rPr lang="en-US" altLang="zh-CN" dirty="0"/>
              <a:t>  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928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45EA17-60B8-4309-98BC-340CB589C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二、如何写好政治部类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B7B653-E64D-42AE-965A-BCC4FFDDD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/>
              <a:t>突显政治部类的特色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政治部类的篇目设计和内容安排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政治部类标题的命名规范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政治部类综述的编纂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党委政府决策施政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政治体制改革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在政治部类记述改革开放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记述好四大班子等等。</a:t>
            </a:r>
          </a:p>
        </p:txBody>
      </p:sp>
    </p:spTree>
    <p:extLst>
      <p:ext uri="{BB962C8B-B14F-4D97-AF65-F5344CB8AC3E}">
        <p14:creationId xmlns:p14="http://schemas.microsoft.com/office/powerpoint/2010/main" val="2889635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5F0CCB-B0DE-4C76-9C10-6A684046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二、如何写好政治部类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F259F9-BFED-4346-8326-737BB434A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（一）第二轮中共地方组织志编写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关于党代表大会、乡镇党代表大会、党代表会议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2.</a:t>
            </a:r>
            <a:r>
              <a:rPr lang="zh-CN" altLang="en-US" dirty="0"/>
              <a:t>中共地方组织篇中，应该设置党员教育的内容</a:t>
            </a:r>
          </a:p>
          <a:p>
            <a:pPr>
              <a:buNone/>
            </a:pPr>
            <a:r>
              <a:rPr lang="en-US" altLang="zh-CN" dirty="0"/>
              <a:t>3.</a:t>
            </a:r>
            <a:r>
              <a:rPr lang="zh-CN" altLang="en-US" dirty="0"/>
              <a:t>政治部类包括中共地方组织最好文表结合，要强调表的作用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zh-CN" altLang="en-US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1719118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简约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4739</TotalTime>
  <Words>3042</Words>
  <Application>Microsoft Office PowerPoint</Application>
  <PresentationFormat>全屏显示(4:3)</PresentationFormat>
  <Paragraphs>344</Paragraphs>
  <Slides>57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57</vt:i4>
      </vt:variant>
    </vt:vector>
  </HeadingPairs>
  <TitlesOfParts>
    <vt:vector size="67" baseType="lpstr">
      <vt:lpstr>黑体</vt:lpstr>
      <vt:lpstr>华文琥珀</vt:lpstr>
      <vt:lpstr>华文隶书</vt:lpstr>
      <vt:lpstr>华文新魏</vt:lpstr>
      <vt:lpstr>华文行楷</vt:lpstr>
      <vt:lpstr>Arial</vt:lpstr>
      <vt:lpstr>Calibri</vt:lpstr>
      <vt:lpstr>Wingdings</vt:lpstr>
      <vt:lpstr>自定义设计方案</vt:lpstr>
      <vt:lpstr>简约绿</vt:lpstr>
      <vt:lpstr>PowerPoint 演示文稿</vt:lpstr>
      <vt:lpstr>             志鉴编纂的重点问题</vt:lpstr>
      <vt:lpstr>一、科学发展的理念 </vt:lpstr>
      <vt:lpstr>一、科学发展的理念 </vt:lpstr>
      <vt:lpstr>一、科学发展的理念</vt:lpstr>
      <vt:lpstr>一、科学发展的理念</vt:lpstr>
      <vt:lpstr>一、科学发展的理念</vt:lpstr>
      <vt:lpstr>二、如何写好政治部类</vt:lpstr>
      <vt:lpstr>二、如何写好政治部类</vt:lpstr>
      <vt:lpstr>二、如何写好政治部类</vt:lpstr>
      <vt:lpstr>二、如何写好政治部类</vt:lpstr>
      <vt:lpstr>（二）政治部类的重点问题</vt:lpstr>
      <vt:lpstr>三、篇目创新和记事技巧</vt:lpstr>
      <vt:lpstr>四、关于采用社会学研究的手段和方法</vt:lpstr>
      <vt:lpstr>志鉴编纂的重点问题</vt:lpstr>
      <vt:lpstr>志鉴编纂的重点问题</vt:lpstr>
      <vt:lpstr>      </vt:lpstr>
      <vt:lpstr>问题描述</vt:lpstr>
      <vt:lpstr>志鉴编纂的规范问题</vt:lpstr>
      <vt:lpstr>  一、编辑说明、凡例</vt:lpstr>
      <vt:lpstr>一、编辑说明、凡例</vt:lpstr>
      <vt:lpstr>一、编辑说明、凡例</vt:lpstr>
      <vt:lpstr>一、编辑说明、凡例</vt:lpstr>
      <vt:lpstr>     二、  彩页、插图问题</vt:lpstr>
      <vt:lpstr>二、彩页、插图问题</vt:lpstr>
      <vt:lpstr>二、彩页、插图问题</vt:lpstr>
      <vt:lpstr>    三、关于地图    自然地理信息地图：不可以有地理坐标、等高线。涉及自然地质资源泄密。</vt:lpstr>
      <vt:lpstr>四、关于目录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</vt:lpstr>
      <vt:lpstr>五、关于编写规范  （十七）关于3个排序</vt:lpstr>
      <vt:lpstr>六、关于涉港澳台</vt:lpstr>
      <vt:lpstr>六、关于涉港澳台</vt:lpstr>
      <vt:lpstr>六、关于涉港澳台</vt:lpstr>
      <vt:lpstr>六、关于涉港澳台</vt:lpstr>
      <vt:lpstr>六、关于涉港澳台</vt:lpstr>
      <vt:lpstr>六、关于涉港澳台</vt:lpstr>
      <vt:lpstr>六、关于涉港澳台</vt:lpstr>
      <vt:lpstr>六、关于涉港澳台</vt:lpstr>
      <vt:lpstr>七、关于敏感问题</vt:lpstr>
      <vt:lpstr>七、关于敏感问题</vt:lpstr>
      <vt:lpstr>七、关于敏感问题</vt:lpstr>
      <vt:lpstr>七、关于敏感问题</vt:lpstr>
      <vt:lpstr>七、关于敏感问题</vt:lpstr>
      <vt:lpstr>七、关于敏感问题</vt:lpstr>
      <vt:lpstr>八、关于涉密问题</vt:lpstr>
      <vt:lpstr>方志出版社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weiping yu</cp:lastModifiedBy>
  <cp:revision>684</cp:revision>
  <dcterms:created xsi:type="dcterms:W3CDTF">2017-12-05T10:55:00Z</dcterms:created>
  <dcterms:modified xsi:type="dcterms:W3CDTF">2021-05-31T12:46:12Z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